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0" r:id="rId4"/>
    <p:sldId id="287" r:id="rId5"/>
    <p:sldId id="284" r:id="rId6"/>
    <p:sldId id="281" r:id="rId7"/>
    <p:sldId id="272" r:id="rId8"/>
    <p:sldId id="286" r:id="rId9"/>
    <p:sldId id="273" r:id="rId10"/>
    <p:sldId id="274" r:id="rId11"/>
    <p:sldId id="264" r:id="rId12"/>
    <p:sldId id="275" r:id="rId13"/>
    <p:sldId id="283" r:id="rId14"/>
    <p:sldId id="276" r:id="rId15"/>
    <p:sldId id="277" r:id="rId16"/>
    <p:sldId id="282" r:id="rId17"/>
    <p:sldId id="278" r:id="rId18"/>
    <p:sldId id="258" r:id="rId19"/>
    <p:sldId id="266" r:id="rId20"/>
    <p:sldId id="269" r:id="rId21"/>
    <p:sldId id="268" r:id="rId22"/>
    <p:sldId id="267" r:id="rId23"/>
    <p:sldId id="285"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939EB9F-1806-45D6-9E15-4CBFAF44E110}" type="datetimeFigureOut">
              <a:rPr lang="tr-TR" smtClean="0"/>
              <a:t>18.1.2019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17456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39EB9F-1806-45D6-9E15-4CBFAF44E110}" type="datetimeFigureOut">
              <a:rPr lang="tr-TR" smtClean="0"/>
              <a:t>18.1.2019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429113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39EB9F-1806-45D6-9E15-4CBFAF44E110}" type="datetimeFigureOut">
              <a:rPr lang="tr-TR" smtClean="0"/>
              <a:t>18.1.2019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238627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39EB9F-1806-45D6-9E15-4CBFAF44E110}" type="datetimeFigureOut">
              <a:rPr lang="tr-TR" smtClean="0"/>
              <a:t>18.1.2019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30296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939EB9F-1806-45D6-9E15-4CBFAF44E110}" type="datetimeFigureOut">
              <a:rPr lang="tr-TR" smtClean="0"/>
              <a:t>18.1.2019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288162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39EB9F-1806-45D6-9E15-4CBFAF44E110}" type="datetimeFigureOut">
              <a:rPr lang="tr-TR" smtClean="0"/>
              <a:t>18.1.2019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57498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39EB9F-1806-45D6-9E15-4CBFAF44E110}" type="datetimeFigureOut">
              <a:rPr lang="tr-TR" smtClean="0"/>
              <a:t>18.1.2019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296758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939EB9F-1806-45D6-9E15-4CBFAF44E110}" type="datetimeFigureOut">
              <a:rPr lang="tr-TR" smtClean="0"/>
              <a:t>18.1.2019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258537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39EB9F-1806-45D6-9E15-4CBFAF44E110}" type="datetimeFigureOut">
              <a:rPr lang="tr-TR" smtClean="0"/>
              <a:t>18.1.2019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338363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939EB9F-1806-45D6-9E15-4CBFAF44E110}" type="datetimeFigureOut">
              <a:rPr lang="tr-TR" smtClean="0"/>
              <a:t>18.1.2019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163214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939EB9F-1806-45D6-9E15-4CBFAF44E110}" type="datetimeFigureOut">
              <a:rPr lang="tr-TR" smtClean="0"/>
              <a:t>18.1.2019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493E06-B21E-4B35-85F2-41BA0A65AD52}" type="slidenum">
              <a:rPr lang="tr-TR" smtClean="0"/>
              <a:t>‹#›</a:t>
            </a:fld>
            <a:endParaRPr lang="tr-TR"/>
          </a:p>
        </p:txBody>
      </p:sp>
    </p:spTree>
    <p:extLst>
      <p:ext uri="{BB962C8B-B14F-4D97-AF65-F5344CB8AC3E}">
        <p14:creationId xmlns:p14="http://schemas.microsoft.com/office/powerpoint/2010/main" val="66364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9EB9F-1806-45D6-9E15-4CBFAF44E110}" type="datetimeFigureOut">
              <a:rPr lang="tr-TR" smtClean="0"/>
              <a:t>18.1.2019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93E06-B21E-4B35-85F2-41BA0A65AD52}" type="slidenum">
              <a:rPr lang="tr-TR" smtClean="0"/>
              <a:t>‹#›</a:t>
            </a:fld>
            <a:endParaRPr lang="tr-TR"/>
          </a:p>
        </p:txBody>
      </p:sp>
    </p:spTree>
    <p:extLst>
      <p:ext uri="{BB962C8B-B14F-4D97-AF65-F5344CB8AC3E}">
        <p14:creationId xmlns:p14="http://schemas.microsoft.com/office/powerpoint/2010/main" val="156714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62544" y="2910349"/>
            <a:ext cx="9172604" cy="1120877"/>
          </a:xfrm>
        </p:spPr>
        <p:txBody>
          <a:bodyPr>
            <a:normAutofit/>
          </a:bodyPr>
          <a:lstStyle/>
          <a:p>
            <a:r>
              <a:rPr lang="tr-TR" dirty="0" smtClean="0"/>
              <a:t>İslam’ın Engelliliğe Bakışı </a:t>
            </a:r>
            <a:endParaRPr lang="tr-TR" dirty="0"/>
          </a:p>
        </p:txBody>
      </p:sp>
      <p:sp>
        <p:nvSpPr>
          <p:cNvPr id="3" name="Alt Başlık 2"/>
          <p:cNvSpPr>
            <a:spLocks noGrp="1"/>
          </p:cNvSpPr>
          <p:nvPr>
            <p:ph type="subTitle" idx="1"/>
          </p:nvPr>
        </p:nvSpPr>
        <p:spPr>
          <a:xfrm>
            <a:off x="3255818" y="1468582"/>
            <a:ext cx="5721927" cy="678873"/>
          </a:xfrm>
        </p:spPr>
        <p:txBody>
          <a:bodyPr>
            <a:noAutofit/>
          </a:bodyPr>
          <a:lstStyle/>
          <a:p>
            <a:r>
              <a:rPr lang="tr-TR" sz="2800" dirty="0" smtClean="0"/>
              <a:t>AYDIN İL MÜFTÜLÜĞÜ </a:t>
            </a:r>
            <a:endParaRPr lang="tr-TR" sz="28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242" y="992920"/>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744" y="992920"/>
            <a:ext cx="1334856" cy="13355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9888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672" y="581891"/>
            <a:ext cx="10370127" cy="1108797"/>
          </a:xfrm>
        </p:spPr>
        <p:txBody>
          <a:bodyPr>
            <a:normAutofit/>
          </a:bodyPr>
          <a:lstStyle/>
          <a:p>
            <a:r>
              <a:rPr lang="tr-TR" sz="3600" dirty="0" smtClean="0"/>
              <a:t>«İnsana, başladığı gibi bitirmenin sevinci yeter.  </a:t>
            </a:r>
            <a:br>
              <a:rPr lang="tr-TR" sz="3600" dirty="0" smtClean="0"/>
            </a:br>
            <a:r>
              <a:rPr lang="tr-TR" sz="3600" dirty="0" smtClean="0"/>
              <a:t>Buna «istikamet» diyoruz.»</a:t>
            </a:r>
            <a:endParaRPr lang="tr-TR" sz="3600" dirty="0"/>
          </a:p>
        </p:txBody>
      </p:sp>
      <p:sp>
        <p:nvSpPr>
          <p:cNvPr id="3" name="İçerik Yer Tutucusu 2"/>
          <p:cNvSpPr>
            <a:spLocks noGrp="1"/>
          </p:cNvSpPr>
          <p:nvPr>
            <p:ph idx="1"/>
          </p:nvPr>
        </p:nvSpPr>
        <p:spPr>
          <a:xfrm>
            <a:off x="983672" y="2036617"/>
            <a:ext cx="10086110" cy="3463637"/>
          </a:xfrm>
        </p:spPr>
        <p:txBody>
          <a:bodyPr/>
          <a:lstStyle/>
          <a:p>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Tedavi bağlamında</a:t>
            </a:r>
            <a:r>
              <a:rPr lang="tr-TR" dirty="0"/>
              <a:t>; </a:t>
            </a:r>
            <a:endParaRPr lang="tr-TR" dirty="0" smtClean="0"/>
          </a:p>
          <a:p>
            <a:r>
              <a:rPr lang="tr-TR" dirty="0" smtClean="0"/>
              <a:t>Kur’an’da </a:t>
            </a:r>
            <a:r>
              <a:rPr lang="tr-TR" dirty="0"/>
              <a:t>iki ayette Hz. İsa’nın Allah’ın izni ile doğuştan körleri (</a:t>
            </a:r>
            <a:r>
              <a:rPr lang="tr-TR" i="1" dirty="0"/>
              <a:t>ekmeh</a:t>
            </a:r>
            <a:r>
              <a:rPr lang="tr-TR" dirty="0"/>
              <a:t>) iyileştirildiği bildirilmektedir: “</a:t>
            </a:r>
            <a:r>
              <a:rPr lang="tr-TR" i="1" dirty="0"/>
              <a:t>Körü ve alacayı iyileştiririm</a:t>
            </a:r>
            <a:r>
              <a:rPr lang="tr-TR" dirty="0"/>
              <a:t>” (Âl-i İmrân, 49). </a:t>
            </a:r>
            <a:br>
              <a:rPr lang="tr-TR" dirty="0"/>
            </a:br>
            <a:r>
              <a:rPr lang="tr-TR" dirty="0"/>
              <a:t>Mecâzî anlamda körlük, gözlerin varlıkları görememesi değil, insanın gerçekleri görememesi yani "</a:t>
            </a:r>
            <a:r>
              <a:rPr lang="tr-TR" b="1" dirty="0">
                <a:solidFill>
                  <a:srgbClr val="FF0000"/>
                </a:solidFill>
              </a:rPr>
              <a:t>kalp körlüğü"dür</a:t>
            </a:r>
            <a:r>
              <a:rPr lang="tr-TR" dirty="0"/>
              <a:t>. Kur’an’a baktığımız zaman kâfir, müşrik ve münafıklara kör denildiğini görmekteyiz. </a:t>
            </a:r>
          </a:p>
        </p:txBody>
      </p:sp>
    </p:spTree>
    <p:extLst>
      <p:ext uri="{BB962C8B-B14F-4D97-AF65-F5344CB8AC3E}">
        <p14:creationId xmlns:p14="http://schemas.microsoft.com/office/powerpoint/2010/main" val="339774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r="3587" b="7022"/>
          <a:stretch/>
        </p:blipFill>
        <p:spPr>
          <a:xfrm>
            <a:off x="1062777" y="601973"/>
            <a:ext cx="9726041" cy="5171349"/>
          </a:xfrm>
          <a:prstGeom prst="rect">
            <a:avLst/>
          </a:prstGeom>
          <a:ln w="228600" cap="sq" cmpd="thickThin">
            <a:solidFill>
              <a:srgbClr val="000000"/>
            </a:solidFill>
            <a:prstDash val="solid"/>
            <a:miter lim="800000"/>
          </a:ln>
          <a:effectLst>
            <a:innerShdw blurRad="76200">
              <a:srgbClr val="000000"/>
            </a:innerShdw>
          </a:effectLst>
        </p:spPr>
      </p:pic>
      <p:sp>
        <p:nvSpPr>
          <p:cNvPr id="4" name="Dikdörtgen 3"/>
          <p:cNvSpPr/>
          <p:nvPr/>
        </p:nvSpPr>
        <p:spPr>
          <a:xfrm>
            <a:off x="4925961" y="2084439"/>
            <a:ext cx="4218040" cy="3539430"/>
          </a:xfrm>
          <a:prstGeom prst="rect">
            <a:avLst/>
          </a:prstGeom>
        </p:spPr>
        <p:txBody>
          <a:bodyPr wrap="square">
            <a:spAutoFit/>
          </a:bodyPr>
          <a:lstStyle/>
          <a:p>
            <a:r>
              <a:rPr lang="tr-TR" sz="3200" dirty="0" smtClean="0">
                <a:ln w="0"/>
                <a:effectLst>
                  <a:outerShdw blurRad="38100" dist="19050" dir="2700000" algn="tl" rotWithShape="0">
                    <a:schemeClr val="dk1">
                      <a:alpha val="40000"/>
                    </a:schemeClr>
                  </a:outerShdw>
                </a:effectLst>
              </a:rPr>
              <a:t>«Ne </a:t>
            </a:r>
            <a:r>
              <a:rPr lang="tr-TR" sz="3200" dirty="0">
                <a:ln w="0"/>
                <a:effectLst>
                  <a:outerShdw blurRad="38100" dist="19050" dir="2700000" algn="tl" rotWithShape="0">
                    <a:schemeClr val="dk1">
                      <a:alpha val="40000"/>
                    </a:schemeClr>
                  </a:outerShdw>
                </a:effectLst>
              </a:rPr>
              <a:t>gariptir ki, </a:t>
            </a:r>
            <a:endParaRPr lang="tr-TR" sz="3200" dirty="0" smtClean="0">
              <a:ln w="0"/>
              <a:effectLst>
                <a:outerShdw blurRad="38100" dist="19050" dir="2700000" algn="tl" rotWithShape="0">
                  <a:schemeClr val="dk1">
                    <a:alpha val="40000"/>
                  </a:schemeClr>
                </a:outerShdw>
              </a:effectLst>
            </a:endParaRPr>
          </a:p>
          <a:p>
            <a:r>
              <a:rPr lang="tr-TR" sz="3200" dirty="0" smtClean="0">
                <a:ln w="0"/>
                <a:effectLst>
                  <a:outerShdw blurRad="38100" dist="19050" dir="2700000" algn="tl" rotWithShape="0">
                    <a:schemeClr val="dk1">
                      <a:alpha val="40000"/>
                    </a:schemeClr>
                  </a:outerShdw>
                </a:effectLst>
              </a:rPr>
              <a:t>toplum olarak </a:t>
            </a:r>
            <a:r>
              <a:rPr lang="tr-TR" sz="3200" dirty="0">
                <a:ln w="0"/>
                <a:effectLst>
                  <a:outerShdw blurRad="38100" dist="19050" dir="2700000" algn="tl" rotWithShape="0">
                    <a:schemeClr val="dk1">
                      <a:alpha val="40000"/>
                    </a:schemeClr>
                  </a:outerShdw>
                </a:effectLst>
              </a:rPr>
              <a:t>yüreği </a:t>
            </a:r>
            <a:r>
              <a:rPr lang="tr-TR" sz="3200" dirty="0" smtClean="0">
                <a:ln w="0"/>
                <a:effectLst>
                  <a:outerShdw blurRad="38100" dist="19050" dir="2700000" algn="tl" rotWithShape="0">
                    <a:schemeClr val="dk1">
                      <a:alpha val="40000"/>
                    </a:schemeClr>
                  </a:outerShdw>
                </a:effectLst>
              </a:rPr>
              <a:t>kör </a:t>
            </a:r>
            <a:r>
              <a:rPr lang="tr-TR" sz="3200" dirty="0">
                <a:ln w="0"/>
                <a:effectLst>
                  <a:outerShdw blurRad="38100" dist="19050" dir="2700000" algn="tl" rotWithShape="0">
                    <a:schemeClr val="dk1">
                      <a:alpha val="40000"/>
                    </a:schemeClr>
                  </a:outerShdw>
                </a:effectLst>
              </a:rPr>
              <a:t>olana değil, </a:t>
            </a:r>
            <a:endParaRPr lang="tr-TR" sz="3200" dirty="0" smtClean="0">
              <a:ln w="0"/>
              <a:effectLst>
                <a:outerShdw blurRad="38100" dist="19050" dir="2700000" algn="tl" rotWithShape="0">
                  <a:schemeClr val="dk1">
                    <a:alpha val="40000"/>
                  </a:schemeClr>
                </a:outerShdw>
              </a:effectLst>
            </a:endParaRPr>
          </a:p>
          <a:p>
            <a:r>
              <a:rPr lang="tr-TR" sz="3200" dirty="0" smtClean="0">
                <a:ln w="0"/>
                <a:effectLst>
                  <a:outerShdw blurRad="38100" dist="19050" dir="2700000" algn="tl" rotWithShape="0">
                    <a:schemeClr val="dk1">
                      <a:alpha val="40000"/>
                    </a:schemeClr>
                  </a:outerShdw>
                </a:effectLst>
              </a:rPr>
              <a:t>ama gözü </a:t>
            </a:r>
            <a:r>
              <a:rPr lang="tr-TR" sz="3200" dirty="0">
                <a:ln w="0"/>
                <a:effectLst>
                  <a:outerShdw blurRad="38100" dist="19050" dir="2700000" algn="tl" rotWithShape="0">
                    <a:schemeClr val="dk1">
                      <a:alpha val="40000"/>
                    </a:schemeClr>
                  </a:outerShdw>
                </a:effectLst>
              </a:rPr>
              <a:t>kör olana acırız.»  </a:t>
            </a:r>
            <a:endParaRPr lang="tr-TR" sz="3200" dirty="0" smtClean="0">
              <a:ln w="0"/>
              <a:effectLst>
                <a:outerShdw blurRad="38100" dist="19050" dir="2700000" algn="tl" rotWithShape="0">
                  <a:schemeClr val="dk1">
                    <a:alpha val="40000"/>
                  </a:schemeClr>
                </a:outerShdw>
              </a:effectLst>
            </a:endParaRPr>
          </a:p>
          <a:p>
            <a:r>
              <a:rPr lang="tr-TR" sz="3200" dirty="0" smtClean="0">
                <a:ln w="0"/>
                <a:effectLst>
                  <a:outerShdw blurRad="38100" dist="19050" dir="2700000" algn="tl" rotWithShape="0">
                    <a:schemeClr val="dk1">
                      <a:alpha val="40000"/>
                    </a:schemeClr>
                  </a:outerShdw>
                </a:effectLst>
              </a:rPr>
              <a:t>Üstat </a:t>
            </a:r>
            <a:r>
              <a:rPr lang="tr-TR" sz="3200" dirty="0">
                <a:ln w="0"/>
                <a:effectLst>
                  <a:outerShdw blurRad="38100" dist="19050" dir="2700000" algn="tl" rotWithShape="0">
                    <a:schemeClr val="dk1">
                      <a:alpha val="40000"/>
                    </a:schemeClr>
                  </a:outerShdw>
                </a:effectLst>
              </a:rPr>
              <a:t>Necip Fazıl </a:t>
            </a:r>
            <a:r>
              <a:rPr lang="tr-TR" sz="3200" dirty="0" smtClean="0">
                <a:ln w="0"/>
                <a:effectLst>
                  <a:outerShdw blurRad="38100" dist="19050" dir="2700000" algn="tl" rotWithShape="0">
                    <a:schemeClr val="dk1">
                      <a:alpha val="40000"/>
                    </a:schemeClr>
                  </a:outerShdw>
                </a:effectLst>
              </a:rPr>
              <a:t>Kısakürek</a:t>
            </a:r>
            <a:endParaRPr lang="tr-TR" sz="2800" dirty="0">
              <a:ln w="0"/>
              <a:effectLst>
                <a:outerShdw blurRad="38100" dist="19050" dir="2700000" algn="tl" rotWithShape="0">
                  <a:schemeClr val="dk1">
                    <a:alpha val="40000"/>
                  </a:schemeClr>
                </a:outerShdw>
              </a:effectLst>
            </a:endParaRPr>
          </a:p>
        </p:txBody>
      </p:sp>
      <p:sp>
        <p:nvSpPr>
          <p:cNvPr id="2" name="Dikdörtgen 1"/>
          <p:cNvSpPr/>
          <p:nvPr/>
        </p:nvSpPr>
        <p:spPr>
          <a:xfrm>
            <a:off x="550607" y="747252"/>
            <a:ext cx="8593394" cy="1077218"/>
          </a:xfrm>
          <a:prstGeom prst="rect">
            <a:avLst/>
          </a:prstGeom>
        </p:spPr>
        <p:txBody>
          <a:bodyPr wrap="square">
            <a:spAutoFit/>
          </a:bodyPr>
          <a:lstStyle/>
          <a:p>
            <a:pPr algn="ctr"/>
            <a:r>
              <a:rPr lang="tr-TR" sz="3200" b="1" dirty="0">
                <a:solidFill>
                  <a:srgbClr val="C00000"/>
                </a:solidFill>
              </a:rPr>
              <a:t>«Bu işte bir yanlışlık var. </a:t>
            </a:r>
            <a:r>
              <a:rPr lang="tr-TR" sz="3200" b="1" dirty="0" smtClean="0">
                <a:solidFill>
                  <a:srgbClr val="C00000"/>
                </a:solidFill>
              </a:rPr>
              <a:t>Cehennemlik </a:t>
            </a:r>
            <a:r>
              <a:rPr lang="tr-TR" sz="3200" b="1" dirty="0">
                <a:solidFill>
                  <a:srgbClr val="C00000"/>
                </a:solidFill>
              </a:rPr>
              <a:t>işleri </a:t>
            </a:r>
            <a:r>
              <a:rPr lang="tr-TR" sz="3200" b="1" dirty="0" smtClean="0">
                <a:solidFill>
                  <a:srgbClr val="C00000"/>
                </a:solidFill>
              </a:rPr>
              <a:t>      yaparken</a:t>
            </a:r>
            <a:r>
              <a:rPr lang="tr-TR" sz="3200" b="1" dirty="0">
                <a:solidFill>
                  <a:srgbClr val="C00000"/>
                </a:solidFill>
              </a:rPr>
              <a:t>, cenneti umuyor insanoğlu!»</a:t>
            </a:r>
            <a:endParaRPr lang="tr-TR" sz="3200" dirty="0">
              <a:solidFill>
                <a:srgbClr val="C00000"/>
              </a:solidFill>
            </a:endParaRPr>
          </a:p>
        </p:txBody>
      </p:sp>
    </p:spTree>
    <p:extLst>
      <p:ext uri="{BB962C8B-B14F-4D97-AF65-F5344CB8AC3E}">
        <p14:creationId xmlns:p14="http://schemas.microsoft.com/office/powerpoint/2010/main" val="387891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8929" y="855407"/>
            <a:ext cx="10704872" cy="5321556"/>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rmAutofit/>
          </a:bodyPr>
          <a:lstStyle/>
          <a:p>
            <a:r>
              <a:rPr lang="tr-TR" dirty="0" smtClean="0"/>
              <a:t>«De ki: Hiç görenle görmeyen bir olur mu?» (Enam, 50.) ve </a:t>
            </a:r>
            <a:r>
              <a:rPr lang="tr-TR" dirty="0"/>
              <a:t>(</a:t>
            </a:r>
            <a:r>
              <a:rPr lang="tr-TR" dirty="0" smtClean="0"/>
              <a:t>bkz. </a:t>
            </a:r>
            <a:r>
              <a:rPr lang="tr-TR" dirty="0"/>
              <a:t>Ra’d, 16; Bakara, 18; İsrâ, </a:t>
            </a:r>
            <a:r>
              <a:rPr lang="tr-TR" dirty="0" smtClean="0"/>
              <a:t>72.) </a:t>
            </a:r>
            <a:r>
              <a:rPr lang="tr-TR" dirty="0"/>
              <a:t>Kur’an’da 4 ayette </a:t>
            </a:r>
            <a:r>
              <a:rPr lang="tr-TR" dirty="0" smtClean="0"/>
              <a:t>de </a:t>
            </a:r>
            <a:r>
              <a:rPr lang="tr-TR" dirty="0" err="1" smtClean="0"/>
              <a:t>âhirette</a:t>
            </a:r>
            <a:r>
              <a:rPr lang="tr-TR" dirty="0" smtClean="0"/>
              <a:t> </a:t>
            </a:r>
            <a:r>
              <a:rPr lang="tr-TR" dirty="0"/>
              <a:t>(</a:t>
            </a:r>
            <a:r>
              <a:rPr lang="tr-TR" dirty="0" smtClean="0"/>
              <a:t>manevi olarak) görme engelinden </a:t>
            </a:r>
            <a:r>
              <a:rPr lang="tr-TR" dirty="0"/>
              <a:t>söz </a:t>
            </a:r>
            <a:r>
              <a:rPr lang="tr-TR" dirty="0" smtClean="0"/>
              <a:t>edilir</a:t>
            </a:r>
            <a:r>
              <a:rPr lang="tr-TR" dirty="0"/>
              <a:t>. </a:t>
            </a:r>
            <a:br>
              <a:rPr lang="tr-TR" dirty="0"/>
            </a:br>
            <a:r>
              <a:rPr lang="tr-TR" dirty="0"/>
              <a:t>“</a:t>
            </a:r>
            <a:r>
              <a:rPr lang="tr-TR" dirty="0">
                <a:ln w="0"/>
                <a:solidFill>
                  <a:schemeClr val="tx1"/>
                </a:solidFill>
                <a:effectLst>
                  <a:outerShdw blurRad="38100" dist="19050" dir="2700000" algn="tl" rotWithShape="0">
                    <a:schemeClr val="dk1">
                      <a:alpha val="40000"/>
                    </a:schemeClr>
                  </a:outerShdw>
                </a:effectLst>
              </a:rPr>
              <a:t>Kim bu dünyada kör olursa, o âhirette de kördür</a:t>
            </a:r>
            <a:r>
              <a:rPr lang="tr-TR" dirty="0"/>
              <a:t>” (İsrâ, 72) anlamındaki ayette geçen “</a:t>
            </a:r>
            <a:r>
              <a:rPr lang="tr-TR" dirty="0" err="1" smtClean="0"/>
              <a:t>âhiretteki</a:t>
            </a:r>
            <a:r>
              <a:rPr lang="tr-TR" dirty="0" smtClean="0"/>
              <a:t> </a:t>
            </a:r>
            <a:r>
              <a:rPr lang="tr-TR" dirty="0"/>
              <a:t>körlük”; cennet nimetlerini görememek ve kurtuluş yolunu bulamamaktır. </a:t>
            </a:r>
            <a:br>
              <a:rPr lang="tr-TR" dirty="0"/>
            </a:br>
            <a:r>
              <a:rPr lang="tr-TR" dirty="0"/>
              <a:t>“</a:t>
            </a:r>
            <a:r>
              <a:rPr lang="tr-TR" dirty="0">
                <a:ln w="0"/>
                <a:solidFill>
                  <a:schemeClr val="tx1"/>
                </a:solidFill>
                <a:effectLst>
                  <a:outerShdw blurRad="38100" dist="19050" dir="2700000" algn="tl" rotWithShape="0">
                    <a:schemeClr val="dk1">
                      <a:alpha val="40000"/>
                    </a:schemeClr>
                  </a:outerShdw>
                </a:effectLst>
              </a:rPr>
              <a:t>Kim benim zikrimden (Kur’an’dan) yüz çevirirse mutlaka ona dar bir geçim vardır ve onu kıyamet gününde kör olarak haşrederiz. O, ‘Rabbim! Dünyada ben gören bir kimse idim, beni niçin kör olarak </a:t>
            </a:r>
            <a:r>
              <a:rPr lang="tr-TR" dirty="0" err="1" smtClean="0">
                <a:ln w="0"/>
                <a:solidFill>
                  <a:schemeClr val="tx1"/>
                </a:solidFill>
                <a:effectLst>
                  <a:outerShdw blurRad="38100" dist="19050" dir="2700000" algn="tl" rotWithShape="0">
                    <a:schemeClr val="dk1">
                      <a:alpha val="40000"/>
                    </a:schemeClr>
                  </a:outerShdw>
                </a:effectLst>
              </a:rPr>
              <a:t>haşrettin</a:t>
            </a:r>
            <a:r>
              <a:rPr lang="tr-TR" dirty="0" smtClean="0">
                <a:ln w="0"/>
                <a:solidFill>
                  <a:schemeClr val="tx1"/>
                </a:solidFill>
                <a:effectLst>
                  <a:outerShdw blurRad="38100" dist="19050" dir="2700000" algn="tl" rotWithShape="0">
                    <a:schemeClr val="dk1">
                      <a:alpha val="40000"/>
                    </a:schemeClr>
                  </a:outerShdw>
                </a:effectLst>
              </a:rPr>
              <a:t>?» der.</a:t>
            </a:r>
            <a:r>
              <a:rPr lang="tr-TR" dirty="0" smtClean="0"/>
              <a:t>” </a:t>
            </a:r>
            <a:r>
              <a:rPr lang="tr-TR" dirty="0"/>
              <a:t>(Tâhâ, 124-12; </a:t>
            </a:r>
            <a:r>
              <a:rPr lang="tr-TR" dirty="0" smtClean="0"/>
              <a:t>bkz. </a:t>
            </a:r>
            <a:r>
              <a:rPr lang="tr-TR" dirty="0"/>
              <a:t>İsrâ, 97) </a:t>
            </a:r>
            <a:r>
              <a:rPr lang="tr-TR" dirty="0" smtClean="0"/>
              <a:t>Anlamındaki </a:t>
            </a:r>
            <a:r>
              <a:rPr lang="tr-TR" dirty="0"/>
              <a:t>ayette geçen </a:t>
            </a:r>
            <a:r>
              <a:rPr lang="tr-TR" dirty="0" err="1" smtClean="0"/>
              <a:t>âhiretteki</a:t>
            </a:r>
            <a:r>
              <a:rPr lang="tr-TR" dirty="0" smtClean="0"/>
              <a:t> körlüğün </a:t>
            </a:r>
            <a:r>
              <a:rPr lang="tr-TR" dirty="0"/>
              <a:t>hakikî mi mecazî mi olduğu konusunda müfessirler ihtilâf etmişlerdir. Mecazî anlamda olduğunu söyleyenlere </a:t>
            </a:r>
            <a:r>
              <a:rPr lang="tr-TR" dirty="0" smtClean="0"/>
              <a:t>göre; </a:t>
            </a:r>
            <a:r>
              <a:rPr lang="tr-TR" dirty="0"/>
              <a:t>(</a:t>
            </a:r>
            <a:r>
              <a:rPr lang="tr-TR" dirty="0" smtClean="0"/>
              <a:t>bkz. </a:t>
            </a:r>
            <a:r>
              <a:rPr lang="tr-TR" dirty="0"/>
              <a:t>Kehf, 53; </a:t>
            </a:r>
            <a:r>
              <a:rPr lang="tr-TR" dirty="0" smtClean="0"/>
              <a:t>Furkân</a:t>
            </a:r>
            <a:r>
              <a:rPr lang="tr-TR" dirty="0"/>
              <a:t>, 12; Mülk, 7) </a:t>
            </a:r>
          </a:p>
        </p:txBody>
      </p:sp>
    </p:spTree>
    <p:extLst>
      <p:ext uri="{BB962C8B-B14F-4D97-AF65-F5344CB8AC3E}">
        <p14:creationId xmlns:p14="http://schemas.microsoft.com/office/powerpoint/2010/main" val="207277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35" y="831274"/>
            <a:ext cx="10926097" cy="5278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ikdörtgen 3"/>
          <p:cNvSpPr/>
          <p:nvPr/>
        </p:nvSpPr>
        <p:spPr>
          <a:xfrm>
            <a:off x="942108" y="1773382"/>
            <a:ext cx="3394365" cy="2862322"/>
          </a:xfrm>
          <a:prstGeom prst="rect">
            <a:avLst/>
          </a:prstGeom>
        </p:spPr>
        <p:txBody>
          <a:bodyPr wrap="square">
            <a:spAutoFit/>
          </a:bodyPr>
          <a:lstStyle/>
          <a:p>
            <a:r>
              <a:rPr lang="tr-TR" sz="3600" dirty="0"/>
              <a:t>Hiçbir engel, Allah’a kul </a:t>
            </a:r>
            <a:r>
              <a:rPr lang="tr-TR" sz="3600" dirty="0" smtClean="0"/>
              <a:t>olmaya ve O’na kulluk yapmaya </a:t>
            </a:r>
            <a:r>
              <a:rPr lang="tr-TR" sz="3600" dirty="0"/>
              <a:t>engel </a:t>
            </a:r>
            <a:r>
              <a:rPr lang="tr-TR" sz="3600" dirty="0" smtClean="0"/>
              <a:t>değil... </a:t>
            </a:r>
          </a:p>
        </p:txBody>
      </p:sp>
      <p:sp>
        <p:nvSpPr>
          <p:cNvPr id="5" name="Dikdörtgen 4"/>
          <p:cNvSpPr/>
          <p:nvPr/>
        </p:nvSpPr>
        <p:spPr>
          <a:xfrm>
            <a:off x="8326582" y="997527"/>
            <a:ext cx="3426410" cy="3416320"/>
          </a:xfrm>
          <a:prstGeom prst="rect">
            <a:avLst/>
          </a:prstGeom>
        </p:spPr>
        <p:txBody>
          <a:bodyPr wrap="square">
            <a:spAutoFit/>
          </a:bodyPr>
          <a:lstStyle/>
          <a:p>
            <a:r>
              <a:rPr lang="tr-TR" sz="3600" dirty="0"/>
              <a:t>En büyük </a:t>
            </a:r>
            <a:r>
              <a:rPr lang="tr-TR" sz="3600" dirty="0" smtClean="0"/>
              <a:t>engel</a:t>
            </a:r>
            <a:r>
              <a:rPr lang="tr-TR" sz="3600" dirty="0"/>
              <a:t>:</a:t>
            </a:r>
          </a:p>
          <a:p>
            <a:r>
              <a:rPr lang="tr-TR" sz="3600" dirty="0"/>
              <a:t>S</a:t>
            </a:r>
            <a:r>
              <a:rPr lang="tr-TR" sz="3600" dirty="0" smtClean="0"/>
              <a:t>evgisizlik</a:t>
            </a:r>
            <a:r>
              <a:rPr lang="tr-TR" sz="3600" dirty="0"/>
              <a:t>, </a:t>
            </a:r>
            <a:r>
              <a:rPr lang="tr-TR" sz="3600" dirty="0" smtClean="0"/>
              <a:t>şükürsüzlük, merhametsizlik,</a:t>
            </a:r>
          </a:p>
          <a:p>
            <a:r>
              <a:rPr lang="tr-TR" sz="3600" dirty="0" smtClean="0"/>
              <a:t>duyarsızlık ve      umarsızlıktır. </a:t>
            </a:r>
            <a:endParaRPr lang="tr-TR" sz="3600" dirty="0"/>
          </a:p>
        </p:txBody>
      </p:sp>
    </p:spTree>
    <p:extLst>
      <p:ext uri="{BB962C8B-B14F-4D97-AF65-F5344CB8AC3E}">
        <p14:creationId xmlns:p14="http://schemas.microsoft.com/office/powerpoint/2010/main" val="234725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2944" y="365125"/>
            <a:ext cx="10300855" cy="1325563"/>
          </a:xfrm>
        </p:spPr>
        <p:txBody>
          <a:bodyPr/>
          <a:lstStyle/>
          <a:p>
            <a:r>
              <a:rPr lang="tr-TR" dirty="0" smtClean="0">
                <a:solidFill>
                  <a:srgbClr val="FF0000"/>
                </a:solidFill>
              </a:rPr>
              <a:t>Kuran’da İşitme Engellilik-1</a:t>
            </a:r>
            <a:endParaRPr lang="tr-TR" dirty="0">
              <a:solidFill>
                <a:srgbClr val="FF0000"/>
              </a:solidFill>
            </a:endParaRPr>
          </a:p>
        </p:txBody>
      </p:sp>
      <p:sp>
        <p:nvSpPr>
          <p:cNvPr id="3" name="İçerik Yer Tutucusu 2"/>
          <p:cNvSpPr>
            <a:spLocks noGrp="1"/>
          </p:cNvSpPr>
          <p:nvPr>
            <p:ph idx="1"/>
          </p:nvPr>
        </p:nvSpPr>
        <p:spPr/>
        <p:txBody>
          <a:bodyPr/>
          <a:lstStyle/>
          <a:p>
            <a:r>
              <a:rPr lang="tr-TR" dirty="0"/>
              <a:t>Kur’an’da işitme engelliler ile ilgili 11 ayet vardır. Bu ayetlerden 10’u dünyada sağırlık, biri de </a:t>
            </a:r>
            <a:r>
              <a:rPr lang="tr-TR" dirty="0" err="1" smtClean="0"/>
              <a:t>âhiretteki</a:t>
            </a:r>
            <a:r>
              <a:rPr lang="tr-TR" dirty="0" smtClean="0"/>
              <a:t> </a:t>
            </a:r>
            <a:r>
              <a:rPr lang="tr-TR" dirty="0"/>
              <a:t>sağırlık ile ilgilidir. </a:t>
            </a:r>
            <a:r>
              <a:rPr lang="tr-TR" dirty="0" smtClean="0"/>
              <a:t>Dünyadaki </a:t>
            </a:r>
            <a:r>
              <a:rPr lang="tr-TR" dirty="0"/>
              <a:t>sağırlık ile ilgili ayetlerin sadece biri hakikî, diğerleri mecazî anlamdadır. </a:t>
            </a:r>
            <a:br>
              <a:rPr lang="tr-TR" dirty="0"/>
            </a:br>
            <a:r>
              <a:rPr lang="tr-TR" dirty="0"/>
              <a:t/>
            </a:r>
            <a:br>
              <a:rPr lang="tr-TR" dirty="0"/>
            </a:br>
            <a:r>
              <a:rPr lang="tr-TR" dirty="0"/>
              <a:t>Hakikî anlamdaki sağırlık; benzetme bağlamında geçmektedir. Allah, inkâr edip isyan edenler ile iman edip sâlih amel işleyenleri, kör ve sağır ile işiten ve gören insanlara benzetmektedir (Hûd, 24). </a:t>
            </a:r>
            <a:br>
              <a:rPr lang="tr-TR" dirty="0"/>
            </a:br>
            <a:r>
              <a:rPr lang="tr-TR" dirty="0"/>
              <a:t/>
            </a:r>
            <a:br>
              <a:rPr lang="tr-TR" dirty="0"/>
            </a:br>
            <a:r>
              <a:rPr lang="tr-TR" dirty="0"/>
              <a:t>Mecazî anlamdaki sağırlık; Allah ve peygamberin çağrısını duymazlıktan gelmek, ilâhî gerçeklere kulak tıkamaktır. </a:t>
            </a:r>
          </a:p>
        </p:txBody>
      </p:sp>
    </p:spTree>
    <p:extLst>
      <p:ext uri="{BB962C8B-B14F-4D97-AF65-F5344CB8AC3E}">
        <p14:creationId xmlns:p14="http://schemas.microsoft.com/office/powerpoint/2010/main" val="17516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7310" y="1648691"/>
            <a:ext cx="10716490" cy="5262979"/>
          </a:xfrm>
          <a:prstGeom prst="rect">
            <a:avLst/>
          </a:prstGeom>
        </p:spPr>
        <p:txBody>
          <a:bodyPr wrap="square">
            <a:spAutoFit/>
          </a:bodyPr>
          <a:lstStyle/>
          <a:p>
            <a:r>
              <a:rPr lang="tr-TR" sz="2800" dirty="0">
                <a:latin typeface="Calibri" panose="020F0502020204030204" pitchFamily="34" charset="0"/>
                <a:cs typeface="Calibri" panose="020F0502020204030204" pitchFamily="34" charset="0"/>
              </a:rPr>
              <a:t>Kâfir, müşrik ve münafıklar, </a:t>
            </a:r>
            <a:r>
              <a:rPr lang="tr-TR" sz="2800" dirty="0" smtClean="0">
                <a:latin typeface="Calibri" panose="020F0502020204030204" pitchFamily="34" charset="0"/>
                <a:cs typeface="Calibri" panose="020F0502020204030204" pitchFamily="34" charset="0"/>
              </a:rPr>
              <a:t>Kuran’da </a:t>
            </a:r>
            <a:r>
              <a:rPr lang="tr-TR" sz="2800" dirty="0">
                <a:latin typeface="Calibri" panose="020F0502020204030204" pitchFamily="34" charset="0"/>
                <a:cs typeface="Calibri" panose="020F0502020204030204" pitchFamily="34" charset="0"/>
              </a:rPr>
              <a:t>“</a:t>
            </a:r>
            <a:r>
              <a:rPr lang="tr-TR" sz="2800" i="1" dirty="0">
                <a:latin typeface="Calibri" panose="020F0502020204030204" pitchFamily="34" charset="0"/>
                <a:cs typeface="Calibri" panose="020F0502020204030204" pitchFamily="34" charset="0"/>
              </a:rPr>
              <a:t>sağır</a:t>
            </a:r>
            <a:r>
              <a:rPr lang="tr-TR" sz="2800" dirty="0">
                <a:latin typeface="Calibri" panose="020F0502020204030204" pitchFamily="34" charset="0"/>
                <a:cs typeface="Calibri" panose="020F0502020204030204" pitchFamily="34" charset="0"/>
              </a:rPr>
              <a:t>” olarak </a:t>
            </a:r>
            <a:r>
              <a:rPr lang="tr-TR" sz="2800" dirty="0" smtClean="0">
                <a:latin typeface="Calibri" panose="020F0502020204030204" pitchFamily="34" charset="0"/>
                <a:cs typeface="Calibri" panose="020F0502020204030204" pitchFamily="34" charset="0"/>
              </a:rPr>
              <a:t>nitelendirilir</a:t>
            </a:r>
            <a:r>
              <a:rPr lang="tr-TR" sz="2800" dirty="0">
                <a:latin typeface="Calibri" panose="020F0502020204030204" pitchFamily="34" charset="0"/>
                <a:cs typeface="Calibri" panose="020F0502020204030204" pitchFamily="34" charset="0"/>
              </a:rPr>
              <a:t>: </a:t>
            </a:r>
            <a:endParaRPr lang="tr-TR" sz="2800" dirty="0" smtClean="0">
              <a:latin typeface="Calibri" panose="020F0502020204030204" pitchFamily="34" charset="0"/>
              <a:cs typeface="Calibri" panose="020F0502020204030204" pitchFamily="34" charset="0"/>
            </a:endParaRPr>
          </a:p>
          <a:p>
            <a:r>
              <a:rPr lang="tr-TR" sz="2800" dirty="0" smtClean="0">
                <a:latin typeface="Calibri" panose="020F0502020204030204" pitchFamily="34" charset="0"/>
                <a:cs typeface="Calibri" panose="020F0502020204030204" pitchFamily="34" charset="0"/>
              </a:rPr>
              <a:t> “</a:t>
            </a:r>
            <a:r>
              <a:rPr lang="tr-TR" sz="2800" dirty="0">
                <a:solidFill>
                  <a:srgbClr val="0070C0"/>
                </a:solidFill>
                <a:latin typeface="Calibri" panose="020F0502020204030204" pitchFamily="34" charset="0"/>
                <a:cs typeface="Calibri" panose="020F0502020204030204" pitchFamily="34" charset="0"/>
              </a:rPr>
              <a:t>Ayetlerimizi yalanlayanlar, karanlıklar içerisindeki sağırlar ve dilsizlerdir” </a:t>
            </a:r>
            <a:r>
              <a:rPr lang="tr-TR" sz="2800" dirty="0">
                <a:latin typeface="Calibri" panose="020F0502020204030204" pitchFamily="34" charset="0"/>
                <a:cs typeface="Calibri" panose="020F0502020204030204" pitchFamily="34" charset="0"/>
              </a:rPr>
              <a:t>(En’âm, 39). </a:t>
            </a:r>
            <a:endParaRPr lang="tr-TR" sz="2800" dirty="0" smtClean="0">
              <a:latin typeface="Calibri" panose="020F0502020204030204" pitchFamily="34" charset="0"/>
              <a:cs typeface="Calibri" panose="020F0502020204030204" pitchFamily="34" charset="0"/>
            </a:endParaRPr>
          </a:p>
          <a:p>
            <a:r>
              <a:rPr lang="tr-TR" sz="2800" dirty="0" err="1" smtClean="0">
                <a:latin typeface="Calibri" panose="020F0502020204030204" pitchFamily="34" charset="0"/>
                <a:cs typeface="Calibri" panose="020F0502020204030204" pitchFamily="34" charset="0"/>
              </a:rPr>
              <a:t>Âhiretteki</a:t>
            </a:r>
            <a:r>
              <a:rPr lang="tr-TR" sz="2800" dirty="0" smtClean="0">
                <a:latin typeface="Calibri" panose="020F0502020204030204" pitchFamily="34" charset="0"/>
                <a:cs typeface="Calibri" panose="020F0502020204030204" pitchFamily="34" charset="0"/>
              </a:rPr>
              <a:t> </a:t>
            </a:r>
            <a:r>
              <a:rPr lang="tr-TR" sz="2800" dirty="0">
                <a:latin typeface="Calibri" panose="020F0502020204030204" pitchFamily="34" charset="0"/>
                <a:cs typeface="Calibri" panose="020F0502020204030204" pitchFamily="34" charset="0"/>
              </a:rPr>
              <a:t>sağırlık; </a:t>
            </a:r>
            <a:r>
              <a:rPr lang="tr-TR" sz="2800" dirty="0" smtClean="0">
                <a:latin typeface="Calibri" panose="020F0502020204030204" pitchFamily="34" charset="0"/>
                <a:cs typeface="Calibri" panose="020F0502020204030204" pitchFamily="34" charset="0"/>
              </a:rPr>
              <a:t>Kuran’da </a:t>
            </a:r>
            <a:r>
              <a:rPr lang="tr-TR" sz="2800" dirty="0">
                <a:latin typeface="Calibri" panose="020F0502020204030204" pitchFamily="34" charset="0"/>
                <a:cs typeface="Calibri" panose="020F0502020204030204" pitchFamily="34" charset="0"/>
              </a:rPr>
              <a:t>bir ayette kâfirlerin âhirette sağır olarak haşredileceği bildirilmektedir: “</a:t>
            </a:r>
            <a:r>
              <a:rPr lang="tr-TR" sz="2800" dirty="0">
                <a:solidFill>
                  <a:srgbClr val="FF0000"/>
                </a:solidFill>
                <a:latin typeface="Calibri" panose="020F0502020204030204" pitchFamily="34" charset="0"/>
                <a:cs typeface="Calibri" panose="020F0502020204030204" pitchFamily="34" charset="0"/>
              </a:rPr>
              <a:t>Onları kıyamet günü, körler, dilsizler ve sağırlar olarak yüz üstü haşredeceğiz, varacakları yer cehennemdir</a:t>
            </a:r>
            <a:r>
              <a:rPr lang="tr-TR" sz="2800" dirty="0">
                <a:latin typeface="Calibri" panose="020F0502020204030204" pitchFamily="34" charset="0"/>
                <a:cs typeface="Calibri" panose="020F0502020204030204" pitchFamily="34" charset="0"/>
              </a:rPr>
              <a:t>” </a:t>
            </a:r>
            <a:endParaRPr lang="tr-TR" sz="2800" dirty="0" smtClean="0">
              <a:latin typeface="Calibri" panose="020F0502020204030204" pitchFamily="34" charset="0"/>
              <a:cs typeface="Calibri" panose="020F0502020204030204" pitchFamily="34" charset="0"/>
            </a:endParaRPr>
          </a:p>
          <a:p>
            <a:r>
              <a:rPr lang="tr-TR" sz="2800" dirty="0" smtClean="0">
                <a:latin typeface="Calibri" panose="020F0502020204030204" pitchFamily="34" charset="0"/>
                <a:cs typeface="Calibri" panose="020F0502020204030204" pitchFamily="34" charset="0"/>
              </a:rPr>
              <a:t>(</a:t>
            </a:r>
            <a:r>
              <a:rPr lang="tr-TR" sz="2800" dirty="0">
                <a:latin typeface="Calibri" panose="020F0502020204030204" pitchFamily="34" charset="0"/>
                <a:cs typeface="Calibri" panose="020F0502020204030204" pitchFamily="34" charset="0"/>
              </a:rPr>
              <a:t>İsrâ, 97</a:t>
            </a:r>
            <a:r>
              <a:rPr lang="tr-TR" sz="2800" dirty="0" smtClean="0">
                <a:latin typeface="Calibri" panose="020F0502020204030204" pitchFamily="34" charset="0"/>
                <a:cs typeface="Calibri" panose="020F0502020204030204" pitchFamily="34" charset="0"/>
              </a:rPr>
              <a:t>)</a:t>
            </a:r>
          </a:p>
          <a:p>
            <a:r>
              <a:rPr lang="tr-TR" sz="2800" dirty="0" smtClean="0">
                <a:latin typeface="Calibri" panose="020F0502020204030204" pitchFamily="34" charset="0"/>
                <a:cs typeface="Calibri" panose="020F0502020204030204" pitchFamily="34" charset="0"/>
              </a:rPr>
              <a:t>Kuran’da </a:t>
            </a:r>
            <a:r>
              <a:rPr lang="tr-TR" sz="2800" dirty="0">
                <a:latin typeface="Calibri" panose="020F0502020204030204" pitchFamily="34" charset="0"/>
                <a:cs typeface="Calibri" panose="020F0502020204030204" pitchFamily="34" charset="0"/>
              </a:rPr>
              <a:t>5 ayette konuşma özürlülüğünden söz edilmektedir. Bunlardan dördü dünya hayatı, biri âhiret hayatı ile ilgilidir. Dünya hayatı ile ilgili olan ayetlerden biri hâkikî anlamda, diğerleri mecazî anlamdadır. </a:t>
            </a:r>
            <a:br>
              <a:rPr lang="tr-TR" sz="2800" dirty="0">
                <a:latin typeface="Calibri" panose="020F0502020204030204" pitchFamily="34" charset="0"/>
                <a:cs typeface="Calibri" panose="020F0502020204030204" pitchFamily="34" charset="0"/>
              </a:rPr>
            </a:br>
            <a:r>
              <a:rPr lang="tr-TR" sz="2800" dirty="0">
                <a:latin typeface="+mj-lt"/>
              </a:rPr>
              <a:t/>
            </a:r>
            <a:br>
              <a:rPr lang="tr-TR" sz="2800" dirty="0">
                <a:latin typeface="+mj-lt"/>
              </a:rPr>
            </a:br>
            <a:endParaRPr lang="tr-TR" sz="2800" dirty="0">
              <a:latin typeface="+mj-lt"/>
            </a:endParaRPr>
          </a:p>
        </p:txBody>
      </p:sp>
      <p:sp>
        <p:nvSpPr>
          <p:cNvPr id="2" name="Dikdörtgen 1"/>
          <p:cNvSpPr/>
          <p:nvPr/>
        </p:nvSpPr>
        <p:spPr>
          <a:xfrm>
            <a:off x="969818" y="775855"/>
            <a:ext cx="8382000" cy="707886"/>
          </a:xfrm>
          <a:prstGeom prst="rect">
            <a:avLst/>
          </a:prstGeom>
        </p:spPr>
        <p:txBody>
          <a:bodyPr wrap="square">
            <a:spAutoFit/>
          </a:bodyPr>
          <a:lstStyle/>
          <a:p>
            <a:r>
              <a:rPr lang="tr-TR" sz="4000" dirty="0">
                <a:solidFill>
                  <a:srgbClr val="FF0000"/>
                </a:solidFill>
              </a:rPr>
              <a:t>Kur’an’da İşitme </a:t>
            </a:r>
            <a:r>
              <a:rPr lang="tr-TR" sz="4000" dirty="0" smtClean="0">
                <a:solidFill>
                  <a:srgbClr val="FF0000"/>
                </a:solidFill>
              </a:rPr>
              <a:t>Engellilik-2</a:t>
            </a:r>
            <a:endParaRPr lang="tr-TR" sz="4000" dirty="0"/>
          </a:p>
        </p:txBody>
      </p:sp>
    </p:spTree>
    <p:extLst>
      <p:ext uri="{BB962C8B-B14F-4D97-AF65-F5344CB8AC3E}">
        <p14:creationId xmlns:p14="http://schemas.microsoft.com/office/powerpoint/2010/main" val="481168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8364" y="365125"/>
            <a:ext cx="10245436" cy="1325563"/>
          </a:xfrm>
        </p:spPr>
        <p:txBody>
          <a:bodyPr/>
          <a:lstStyle/>
          <a:p>
            <a:r>
              <a:rPr lang="tr-TR" dirty="0" smtClean="0">
                <a:solidFill>
                  <a:srgbClr val="FF0000"/>
                </a:solidFill>
              </a:rPr>
              <a:t>Kuran’da Konuşma </a:t>
            </a:r>
            <a:r>
              <a:rPr lang="tr-TR" dirty="0">
                <a:solidFill>
                  <a:srgbClr val="FF0000"/>
                </a:solidFill>
              </a:rPr>
              <a:t>Engellilik</a:t>
            </a:r>
            <a:endParaRPr lang="tr-TR" dirty="0"/>
          </a:p>
        </p:txBody>
      </p:sp>
      <p:sp>
        <p:nvSpPr>
          <p:cNvPr id="3" name="İçerik Yer Tutucusu 2"/>
          <p:cNvSpPr>
            <a:spLocks noGrp="1"/>
          </p:cNvSpPr>
          <p:nvPr>
            <p:ph idx="1"/>
          </p:nvPr>
        </p:nvSpPr>
        <p:spPr/>
        <p:txBody>
          <a:bodyPr>
            <a:normAutofit fontScale="92500" lnSpcReduction="20000"/>
          </a:bodyPr>
          <a:lstStyle/>
          <a:p>
            <a:r>
              <a:rPr lang="tr-TR" dirty="0"/>
              <a:t>Hakikî anlamda dilsizlik; benzetme bağlamında geçmektedir: “</a:t>
            </a:r>
            <a:r>
              <a:rPr lang="tr-TR" dirty="0">
                <a:solidFill>
                  <a:srgbClr val="0070C0"/>
                </a:solidFill>
              </a:rPr>
              <a:t>Allah, (şöyle) iki adamı misâl verdi: Onlardan biri dilsizdir, hiçbir şeye gücü yetmez, efendisine sadece bir yüktür. Nereye göndersen olumlu bir sonuç alamaz. Bu, adalet ile emreden ve doğru yol üzere olan kimse ile eşit olur mu?</a:t>
            </a:r>
            <a:r>
              <a:rPr lang="tr-TR" dirty="0"/>
              <a:t>” (Nahl, 76). </a:t>
            </a:r>
            <a:br>
              <a:rPr lang="tr-TR" dirty="0"/>
            </a:br>
            <a:r>
              <a:rPr lang="tr-TR" dirty="0"/>
              <a:t/>
            </a:r>
            <a:br>
              <a:rPr lang="tr-TR" dirty="0"/>
            </a:br>
            <a:r>
              <a:rPr lang="tr-TR" dirty="0"/>
              <a:t>Mecazî anlamda dilsizlik; gerçekleri konuşmayan, hak sözü söylemeyen kimsedir. </a:t>
            </a:r>
            <a:r>
              <a:rPr lang="tr-TR" dirty="0" smtClean="0"/>
              <a:t>Allah, </a:t>
            </a:r>
            <a:r>
              <a:rPr lang="tr-TR" dirty="0"/>
              <a:t>Kur’an’da kâfir, müşrik ve münafık kimseleri dilsiz olarak nitelemektedir: </a:t>
            </a:r>
            <a:r>
              <a:rPr lang="tr-TR" b="1" i="1" dirty="0" smtClean="0">
                <a:solidFill>
                  <a:srgbClr val="FF0000"/>
                </a:solidFill>
              </a:rPr>
              <a:t>“(Münafıklar), sağırdırlar, dilsizdirler, kördürler. Artık onlar hakka dönmezler.</a:t>
            </a:r>
            <a:r>
              <a:rPr lang="tr-TR" dirty="0" smtClean="0"/>
              <a:t>” (Bakara, 18; En’âm</a:t>
            </a:r>
            <a:r>
              <a:rPr lang="tr-TR" dirty="0"/>
              <a:t>, 39). </a:t>
            </a:r>
            <a:br>
              <a:rPr lang="tr-TR" dirty="0"/>
            </a:br>
            <a:r>
              <a:rPr lang="tr-TR" dirty="0"/>
              <a:t/>
            </a:r>
            <a:br>
              <a:rPr lang="tr-TR" dirty="0"/>
            </a:br>
            <a:r>
              <a:rPr lang="tr-TR" dirty="0" smtClean="0"/>
              <a:t>Ahiretteki </a:t>
            </a:r>
            <a:r>
              <a:rPr lang="tr-TR" dirty="0"/>
              <a:t>dilsizlik; Kur’an’da bir ayette kâfirlerin âhirette sağır olarak haşredileceği bildirilmektedir: “Onları kıyamet günü, körler, dilsizler ve sağırlar olarak yüz üstü </a:t>
            </a:r>
            <a:r>
              <a:rPr lang="tr-TR" dirty="0" smtClean="0"/>
              <a:t>hasredeceğiz.” </a:t>
            </a:r>
            <a:r>
              <a:rPr lang="tr-TR" dirty="0"/>
              <a:t>(İsrâ, 97.)  </a:t>
            </a:r>
            <a:br>
              <a:rPr lang="tr-TR" dirty="0"/>
            </a:br>
            <a:endParaRPr lang="tr-TR" dirty="0"/>
          </a:p>
          <a:p>
            <a:endParaRPr lang="tr-TR" dirty="0"/>
          </a:p>
        </p:txBody>
      </p:sp>
    </p:spTree>
    <p:extLst>
      <p:ext uri="{BB962C8B-B14F-4D97-AF65-F5344CB8AC3E}">
        <p14:creationId xmlns:p14="http://schemas.microsoft.com/office/powerpoint/2010/main" val="28484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7636" y="365125"/>
            <a:ext cx="10176164" cy="1325563"/>
          </a:xfrm>
        </p:spPr>
        <p:txBody>
          <a:bodyPr/>
          <a:lstStyle/>
          <a:p>
            <a:r>
              <a:rPr lang="tr-TR" dirty="0" smtClean="0">
                <a:solidFill>
                  <a:srgbClr val="FF0000"/>
                </a:solidFill>
              </a:rPr>
              <a:t>Kuran’da Zihinsel Engellilik</a:t>
            </a:r>
            <a:endParaRPr lang="tr-TR" dirty="0"/>
          </a:p>
        </p:txBody>
      </p:sp>
      <p:sp>
        <p:nvSpPr>
          <p:cNvPr id="3" name="İçerik Yer Tutucusu 2"/>
          <p:cNvSpPr>
            <a:spLocks noGrp="1"/>
          </p:cNvSpPr>
          <p:nvPr>
            <p:ph idx="1"/>
          </p:nvPr>
        </p:nvSpPr>
        <p:spPr>
          <a:xfrm>
            <a:off x="942108" y="1524000"/>
            <a:ext cx="10411691" cy="4652963"/>
          </a:xfrm>
        </p:spPr>
        <p:txBody>
          <a:bodyPr>
            <a:normAutofit fontScale="85000" lnSpcReduction="20000"/>
          </a:bodyPr>
          <a:lstStyle/>
          <a:p>
            <a:r>
              <a:rPr lang="tr-TR" dirty="0"/>
              <a:t>Kur’an’da zihinsel engellilik hakikî ve mecazî anlamda kullanılmıştır. </a:t>
            </a:r>
            <a:br>
              <a:rPr lang="tr-TR" dirty="0"/>
            </a:br>
            <a:r>
              <a:rPr lang="tr-TR" dirty="0"/>
              <a:t>Hakikî anlamda zihinsel engellilik Kur’an’da “</a:t>
            </a:r>
            <a:r>
              <a:rPr lang="tr-TR" i="1" dirty="0"/>
              <a:t>mecnûn</a:t>
            </a:r>
            <a:r>
              <a:rPr lang="tr-TR" dirty="0"/>
              <a:t>” (deli) ve “</a:t>
            </a:r>
            <a:r>
              <a:rPr lang="tr-TR" i="1" dirty="0"/>
              <a:t>sefih</a:t>
            </a:r>
            <a:r>
              <a:rPr lang="tr-TR" dirty="0"/>
              <a:t>” (akılsız) kelimeleri ile ifade </a:t>
            </a:r>
            <a:r>
              <a:rPr lang="tr-TR" dirty="0" smtClean="0"/>
              <a:t>edilir</a:t>
            </a:r>
            <a:r>
              <a:rPr lang="tr-TR" dirty="0"/>
              <a:t>. Deli kelimesi, Mekkeli müşriklerin Peygamber efendimize, Firavun’un Mûsâ (s.a.s.)’a, Nuh kavminin Nuh (s.a.s.)’a ve diğer kavimlerin peygamberlerine “</a:t>
            </a:r>
            <a:r>
              <a:rPr lang="tr-TR" i="1" dirty="0"/>
              <a:t>deli</a:t>
            </a:r>
            <a:r>
              <a:rPr lang="tr-TR" dirty="0"/>
              <a:t>” diyerek iftira etmeleri </a:t>
            </a:r>
            <a:r>
              <a:rPr lang="tr-TR" i="1" dirty="0"/>
              <a:t>sefih</a:t>
            </a:r>
            <a:r>
              <a:rPr lang="tr-TR" dirty="0"/>
              <a:t> kelimesi, aklı ermeyenlerin korunması (Nisâ,5) bağlamında </a:t>
            </a:r>
            <a:r>
              <a:rPr lang="tr-TR" dirty="0" smtClean="0"/>
              <a:t>geçer</a:t>
            </a:r>
            <a:r>
              <a:rPr lang="tr-TR" dirty="0"/>
              <a:t>. </a:t>
            </a:r>
            <a:br>
              <a:rPr lang="tr-TR" dirty="0"/>
            </a:br>
            <a:r>
              <a:rPr lang="tr-TR" dirty="0"/>
              <a:t/>
            </a:r>
            <a:br>
              <a:rPr lang="tr-TR" dirty="0"/>
            </a:br>
            <a:r>
              <a:rPr lang="tr-TR" dirty="0"/>
              <a:t>Peygamberlerin deli olması mümkün değildir, bu itham onlar için bir iftiradır. </a:t>
            </a:r>
            <a:br>
              <a:rPr lang="tr-TR" dirty="0"/>
            </a:br>
            <a:r>
              <a:rPr lang="tr-TR" dirty="0"/>
              <a:t>Mecazî anlamda zihinsel özürlülük, aklın ilâhî gerçekleri anlamada kullanılmamasıdır. Bu anlamda kâfir, müşrik ve münafıklar, Kur’an’da “</a:t>
            </a:r>
            <a:r>
              <a:rPr lang="tr-TR" dirty="0">
                <a:solidFill>
                  <a:srgbClr val="0070C0"/>
                </a:solidFill>
              </a:rPr>
              <a:t>gerçekleri anlamayan insanlar</a:t>
            </a:r>
            <a:r>
              <a:rPr lang="tr-TR" dirty="0"/>
              <a:t>” olarak nitelenmişlerdir. Cehennemlikler için, “Onların kalpleri vardır fakat onlar kalpleriyle (gerçeği) </a:t>
            </a:r>
            <a:r>
              <a:rPr lang="tr-TR" dirty="0" smtClean="0"/>
              <a:t>anlamazlar.” </a:t>
            </a:r>
            <a:r>
              <a:rPr lang="tr-TR" dirty="0"/>
              <a:t>buyurulmuştur (A’râf, 179). </a:t>
            </a:r>
            <a:br>
              <a:rPr lang="tr-TR" dirty="0"/>
            </a:br>
            <a:r>
              <a:rPr lang="tr-TR" dirty="0"/>
              <a:t/>
            </a:r>
            <a:br>
              <a:rPr lang="tr-TR" dirty="0"/>
            </a:br>
            <a:r>
              <a:rPr lang="tr-TR" dirty="0"/>
              <a:t>Kur’an’da hastalık, ruhsat bildirme bağlamında geçmektedir: “</a:t>
            </a:r>
            <a:r>
              <a:rPr lang="tr-TR" dirty="0">
                <a:solidFill>
                  <a:srgbClr val="0070C0"/>
                </a:solidFill>
              </a:rPr>
              <a:t>Hastaya güçlük </a:t>
            </a:r>
            <a:r>
              <a:rPr lang="tr-TR" dirty="0" smtClean="0">
                <a:solidFill>
                  <a:srgbClr val="0070C0"/>
                </a:solidFill>
              </a:rPr>
              <a:t>yoktur.</a:t>
            </a:r>
            <a:r>
              <a:rPr lang="tr-TR" dirty="0" smtClean="0"/>
              <a:t>” </a:t>
            </a:r>
            <a:r>
              <a:rPr lang="tr-TR" dirty="0"/>
              <a:t>(Nur, 61; Fetih, 17). </a:t>
            </a:r>
          </a:p>
        </p:txBody>
      </p:sp>
    </p:spTree>
    <p:extLst>
      <p:ext uri="{BB962C8B-B14F-4D97-AF65-F5344CB8AC3E}">
        <p14:creationId xmlns:p14="http://schemas.microsoft.com/office/powerpoint/2010/main" val="266927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03564" y="2230582"/>
            <a:ext cx="4461163" cy="28007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4400" b="1" dirty="0" smtClean="0">
                <a:ln/>
                <a:solidFill>
                  <a:srgbClr val="FF0000"/>
                </a:solidFill>
                <a:effectLst>
                  <a:outerShdw blurRad="38100" dist="19050" dir="2700000" algn="tl" rotWithShape="0">
                    <a:schemeClr val="dk1">
                      <a:lumMod val="50000"/>
                      <a:alpha val="40000"/>
                    </a:schemeClr>
                  </a:outerShdw>
                </a:effectLst>
              </a:rPr>
              <a:t>Anlayışı olmayandan </a:t>
            </a:r>
          </a:p>
          <a:p>
            <a:r>
              <a:rPr lang="tr-TR" sz="4400" b="1" dirty="0" smtClean="0">
                <a:ln/>
                <a:solidFill>
                  <a:srgbClr val="FF0000"/>
                </a:solidFill>
                <a:effectLst>
                  <a:outerShdw blurRad="38100" dist="19050" dir="2700000" algn="tl" rotWithShape="0">
                    <a:schemeClr val="dk1">
                      <a:lumMod val="50000"/>
                      <a:alpha val="40000"/>
                    </a:schemeClr>
                  </a:outerShdw>
                </a:effectLst>
              </a:rPr>
              <a:t>daha </a:t>
            </a:r>
            <a:r>
              <a:rPr lang="tr-TR" sz="4400" b="1" dirty="0">
                <a:ln/>
                <a:solidFill>
                  <a:srgbClr val="FF0000"/>
                </a:solidFill>
                <a:effectLst>
                  <a:outerShdw blurRad="38100" dist="19050" dir="2700000" algn="tl" rotWithShape="0">
                    <a:schemeClr val="dk1">
                      <a:lumMod val="50000"/>
                      <a:alpha val="40000"/>
                    </a:schemeClr>
                  </a:outerShdw>
                </a:effectLst>
              </a:rPr>
              <a:t>büyük sağır </a:t>
            </a:r>
            <a:r>
              <a:rPr lang="tr-TR" sz="4400" b="1" dirty="0" smtClean="0">
                <a:ln/>
                <a:solidFill>
                  <a:srgbClr val="FF0000"/>
                </a:solidFill>
                <a:effectLst>
                  <a:outerShdw blurRad="38100" dist="19050" dir="2700000" algn="tl" rotWithShape="0">
                    <a:schemeClr val="dk1">
                      <a:lumMod val="50000"/>
                      <a:alpha val="40000"/>
                    </a:schemeClr>
                  </a:outerShdw>
                </a:effectLst>
              </a:rPr>
              <a:t>yoktur...</a:t>
            </a:r>
            <a:endParaRPr lang="tr-TR" sz="4400" b="1" dirty="0">
              <a:ln/>
              <a:solidFill>
                <a:srgbClr val="FF0000"/>
              </a:solidFill>
              <a:effectLst>
                <a:outerShdw blurRad="38100" dist="19050" dir="2700000" algn="tl" rotWithShape="0">
                  <a:schemeClr val="dk1">
                    <a:lumMod val="50000"/>
                    <a:alpha val="40000"/>
                  </a:schemeClr>
                </a:outerShdw>
              </a:effectLst>
            </a:endParaRPr>
          </a:p>
        </p:txBody>
      </p:sp>
      <p:pic>
        <p:nvPicPr>
          <p:cNvPr id="2" name="Resim 1"/>
          <p:cNvPicPr>
            <a:picLocks noChangeAspect="1"/>
          </p:cNvPicPr>
          <p:nvPr/>
        </p:nvPicPr>
        <p:blipFill>
          <a:blip r:embed="rId2"/>
          <a:stretch>
            <a:fillRect/>
          </a:stretch>
        </p:blipFill>
        <p:spPr>
          <a:xfrm>
            <a:off x="5583382" y="775855"/>
            <a:ext cx="5611091" cy="5237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381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2727" y="969819"/>
            <a:ext cx="5555673" cy="4821381"/>
          </a:xfrm>
          <a:solidFill>
            <a:srgbClr val="FFC000"/>
          </a:solidFill>
          <a:ln>
            <a:noFill/>
          </a:ln>
          <a:effectLst>
            <a:innerShdw blurRad="63500" dist="50800" dir="8100000">
              <a:prstClr val="black">
                <a:alpha val="50000"/>
              </a:prstClr>
            </a:innerShdw>
          </a:effectLst>
        </p:spPr>
        <p:txBody>
          <a:bodyPr>
            <a:normAutofit/>
          </a:bodyPr>
          <a:lstStyle/>
          <a:p>
            <a:r>
              <a:rPr lang="tr-TR" dirty="0"/>
              <a:t>Bir insanın </a:t>
            </a:r>
            <a:r>
              <a:rPr lang="tr-TR" dirty="0" smtClean="0"/>
              <a:t>kişiliği;</a:t>
            </a:r>
            <a:br>
              <a:rPr lang="tr-TR" dirty="0" smtClean="0"/>
            </a:br>
            <a:r>
              <a:rPr lang="tr-TR" dirty="0" smtClean="0"/>
              <a:t>diğer insanlardan daha az şansa sahip olanlara karşı davranış biçimine göre ölçülür.</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618" y="1855642"/>
            <a:ext cx="4762500" cy="367232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464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İnsan, en değerli varlık...</a:t>
            </a:r>
            <a:endParaRPr lang="tr-TR" dirty="0"/>
          </a:p>
        </p:txBody>
      </p:sp>
      <p:sp>
        <p:nvSpPr>
          <p:cNvPr id="3" name="İçerik Yer Tutucusu 2"/>
          <p:cNvSpPr>
            <a:spLocks noGrp="1"/>
          </p:cNvSpPr>
          <p:nvPr>
            <p:ph idx="1"/>
          </p:nvPr>
        </p:nvSpPr>
        <p:spPr>
          <a:xfrm>
            <a:off x="838200" y="1967345"/>
            <a:ext cx="8181109" cy="4209618"/>
          </a:xfrm>
        </p:spPr>
        <p:txBody>
          <a:bodyPr>
            <a:normAutofit/>
          </a:bodyPr>
          <a:lstStyle/>
          <a:p>
            <a:r>
              <a:rPr lang="tr-TR" dirty="0"/>
              <a:t>“Biz gerçekten insanı en güzel biçimde yarattık” </a:t>
            </a:r>
            <a:endParaRPr lang="tr-TR" dirty="0" smtClean="0"/>
          </a:p>
          <a:p>
            <a:r>
              <a:rPr lang="tr-TR" dirty="0" smtClean="0"/>
              <a:t>(</a:t>
            </a:r>
            <a:r>
              <a:rPr lang="tr-TR" dirty="0"/>
              <a:t>Tin, 4), </a:t>
            </a:r>
            <a:endParaRPr lang="tr-TR" dirty="0" smtClean="0"/>
          </a:p>
          <a:p>
            <a:r>
              <a:rPr lang="tr-TR" dirty="0" smtClean="0"/>
              <a:t>“</a:t>
            </a:r>
            <a:r>
              <a:rPr lang="tr-TR" dirty="0"/>
              <a:t>Allah size şekil verdi ve şeklinizi en güzel yaptı” (Teğâbün, 3</a:t>
            </a:r>
            <a:r>
              <a:rPr lang="tr-TR" dirty="0" smtClean="0"/>
              <a:t>)</a:t>
            </a:r>
          </a:p>
          <a:p>
            <a:r>
              <a:rPr lang="tr-TR" dirty="0" smtClean="0"/>
              <a:t> </a:t>
            </a:r>
            <a:r>
              <a:rPr lang="tr-TR" dirty="0"/>
              <a:t>“Sonra insanı şekillendirip ona ruhundan üfledi. Sizin için işitme, görme ve idrâk organları yarattı” </a:t>
            </a:r>
            <a:endParaRPr lang="tr-TR" dirty="0" smtClean="0"/>
          </a:p>
          <a:p>
            <a:pPr marL="0" indent="0">
              <a:buNone/>
            </a:pPr>
            <a:r>
              <a:rPr lang="tr-TR" dirty="0" smtClean="0"/>
              <a:t>   (</a:t>
            </a:r>
            <a:r>
              <a:rPr lang="tr-TR" dirty="0"/>
              <a:t>Secde, 9</a:t>
            </a:r>
            <a:r>
              <a:rPr lang="tr-TR" dirty="0" smtClean="0"/>
              <a:t>)</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4789" r="1282"/>
          <a:stretch/>
        </p:blipFill>
        <p:spPr>
          <a:xfrm>
            <a:off x="9019309" y="1690688"/>
            <a:ext cx="2849760" cy="3823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764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0546" y="900546"/>
            <a:ext cx="10460182" cy="5509200"/>
          </a:xfrm>
          <a:prstGeom prst="rect">
            <a:avLst/>
          </a:prstGeom>
        </p:spPr>
        <p:txBody>
          <a:bodyPr wrap="square">
            <a:spAutoFit/>
          </a:bodyPr>
          <a:lstStyle/>
          <a:p>
            <a:r>
              <a:rPr lang="tr-TR" sz="3200" dirty="0" smtClean="0"/>
              <a:t>-</a:t>
            </a:r>
            <a:r>
              <a:rPr lang="tr-TR" sz="3200" b="1" i="1" dirty="0"/>
              <a:t>Bir dahaki sefere hayatın zor olduğunu düşündüğünüzde, durun ve tekrar düşünün. Benim adım </a:t>
            </a:r>
            <a:r>
              <a:rPr lang="tr-TR" sz="3200" b="1" i="1" u="sng" dirty="0">
                <a:solidFill>
                  <a:srgbClr val="C00000"/>
                </a:solidFill>
              </a:rPr>
              <a:t>NİCK VUJİCİC </a:t>
            </a:r>
            <a:r>
              <a:rPr lang="tr-TR" sz="3200" b="1" i="1" dirty="0"/>
              <a:t>kollarım ve ayaklarım olmadan doğdum.</a:t>
            </a:r>
          </a:p>
          <a:p>
            <a:r>
              <a:rPr lang="tr-TR" sz="3200" dirty="0" smtClean="0"/>
              <a:t>- «Yaratıcının </a:t>
            </a:r>
            <a:r>
              <a:rPr lang="tr-TR" sz="3200" dirty="0"/>
              <a:t>bize verdiği gücün muhteşemliğine inanırsak, yapacağımız şeye odaklanabilir ve onu yapabiliriz</a:t>
            </a:r>
            <a:r>
              <a:rPr lang="tr-TR" sz="3200" dirty="0" smtClean="0"/>
              <a:t>.</a:t>
            </a:r>
          </a:p>
          <a:p>
            <a:r>
              <a:rPr lang="tr-TR" sz="3200" dirty="0" smtClean="0"/>
              <a:t>-Yaratıcı </a:t>
            </a:r>
            <a:r>
              <a:rPr lang="tr-TR" sz="3200" dirty="0"/>
              <a:t>insanı kaldıramayacağı yükle sorumlu tutmazmış</a:t>
            </a:r>
            <a:r>
              <a:rPr lang="tr-TR" sz="3200" dirty="0" smtClean="0"/>
              <a:t>. Demek </a:t>
            </a:r>
            <a:r>
              <a:rPr lang="tr-TR" sz="3200" dirty="0"/>
              <a:t>ki ne kadar güçlüğüm varsa bana bir o kadar da kolaylık sağlayacak imkanlarım sunulmuş.</a:t>
            </a:r>
            <a:r>
              <a:rPr lang="tr-TR" sz="4000" dirty="0"/>
              <a:t/>
            </a:r>
            <a:br>
              <a:rPr lang="tr-TR" sz="4000" dirty="0"/>
            </a:br>
            <a:r>
              <a:rPr lang="tr-TR" sz="3200" dirty="0"/>
              <a:t>-Sınırlı olan insan değil düşüncelerdir. Zihninizdeki duvarları kaldırın</a:t>
            </a:r>
            <a:r>
              <a:rPr lang="tr-TR" sz="3200" dirty="0" smtClean="0"/>
              <a:t>.»</a:t>
            </a:r>
            <a:r>
              <a:rPr lang="tr-TR" sz="3200" dirty="0"/>
              <a:t/>
            </a:r>
            <a:br>
              <a:rPr lang="tr-TR" sz="3200" dirty="0"/>
            </a:br>
            <a:endParaRPr lang="tr-TR" sz="3200" b="1" i="1" dirty="0"/>
          </a:p>
        </p:txBody>
      </p:sp>
    </p:spTree>
    <p:extLst>
      <p:ext uri="{BB962C8B-B14F-4D97-AF65-F5344CB8AC3E}">
        <p14:creationId xmlns:p14="http://schemas.microsoft.com/office/powerpoint/2010/main" val="50122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9266" y="1209368"/>
            <a:ext cx="6577780" cy="2861188"/>
          </a:xfrm>
        </p:spPr>
        <p:txBody>
          <a:bodyPr>
            <a:noAutofit/>
          </a:bodyPr>
          <a:lstStyle/>
          <a:p>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tr-TR" b="1" i="1" dirty="0" smtClean="0">
                <a:ln w="0"/>
                <a:solidFill>
                  <a:srgbClr val="7030A0"/>
                </a:solidFill>
                <a:effectLst>
                  <a:reflection blurRad="6350" stA="53000" endA="300" endPos="35500" dir="5400000" sy="-90000" algn="bl" rotWithShape="0"/>
                </a:effectLst>
              </a:rPr>
              <a:t>«Sözümle, davranışımla ve bana verdiğin imkanlarla, </a:t>
            </a:r>
            <a:br>
              <a:rPr lang="tr-TR" b="1" i="1" dirty="0" smtClean="0">
                <a:ln w="0"/>
                <a:solidFill>
                  <a:srgbClr val="7030A0"/>
                </a:solidFill>
                <a:effectLst>
                  <a:reflection blurRad="6350" stA="53000" endA="300" endPos="35500" dir="5400000" sy="-90000" algn="bl" rotWithShape="0"/>
                </a:effectLst>
              </a:rPr>
            </a:br>
            <a:r>
              <a:rPr lang="tr-TR" b="1" i="1" dirty="0" smtClean="0">
                <a:ln w="0"/>
                <a:solidFill>
                  <a:srgbClr val="7030A0"/>
                </a:solidFill>
                <a:effectLst>
                  <a:reflection blurRad="6350" stA="53000" endA="300" endPos="35500" dir="5400000" sy="-90000" algn="bl" rotWithShape="0"/>
                </a:effectLst>
              </a:rPr>
              <a:t>başkasını üzüntüye ve mutsuzluğa sevk etmekten </a:t>
            </a:r>
            <a:br>
              <a:rPr lang="tr-TR" b="1" i="1" dirty="0" smtClean="0">
                <a:ln w="0"/>
                <a:solidFill>
                  <a:srgbClr val="7030A0"/>
                </a:solidFill>
                <a:effectLst>
                  <a:reflection blurRad="6350" stA="53000" endA="300" endPos="35500" dir="5400000" sy="-90000" algn="bl" rotWithShape="0"/>
                </a:effectLst>
              </a:rPr>
            </a:br>
            <a:r>
              <a:rPr lang="tr-TR" b="1" i="1" dirty="0" smtClean="0">
                <a:ln w="0"/>
                <a:solidFill>
                  <a:srgbClr val="7030A0"/>
                </a:solidFill>
                <a:effectLst>
                  <a:reflection blurRad="6350" stA="53000" endA="300" endPos="35500" dir="5400000" sy="-90000" algn="bl" rotWithShape="0"/>
                </a:effectLst>
              </a:rPr>
              <a:t>Sana sığınırım Allah’ım!»</a:t>
            </a:r>
            <a:br>
              <a:rPr lang="tr-TR" b="1" i="1" dirty="0" smtClean="0">
                <a:ln w="0"/>
                <a:solidFill>
                  <a:srgbClr val="7030A0"/>
                </a:solidFill>
                <a:effectLst>
                  <a:reflection blurRad="6350" stA="53000" endA="300" endPos="35500" dir="5400000" sy="-90000" algn="bl" rotWithShape="0"/>
                </a:effectLst>
              </a:rPr>
            </a:br>
            <a:r>
              <a:rPr lang="tr-TR" b="1" i="1" dirty="0" smtClean="0">
                <a:ln w="0"/>
                <a:solidFill>
                  <a:srgbClr val="7030A0"/>
                </a:solidFill>
                <a:effectLst>
                  <a:reflection blurRad="6350" stA="53000" endA="300" endPos="35500" dir="5400000" sy="-90000" algn="bl" rotWithShape="0"/>
                </a:effectLst>
              </a:rPr>
              <a:t/>
            </a:r>
            <a:br>
              <a:rPr lang="tr-TR" b="1" i="1" dirty="0" smtClean="0">
                <a:ln w="0"/>
                <a:solidFill>
                  <a:srgbClr val="7030A0"/>
                </a:solidFill>
                <a:effectLst>
                  <a:reflection blurRad="6350" stA="53000" endA="300" endPos="35500" dir="5400000" sy="-90000" algn="bl" rotWithShape="0"/>
                </a:effectLst>
              </a:rPr>
            </a:br>
            <a:endParaRPr lang="tr-TR" b="1" i="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45" y="1343891"/>
            <a:ext cx="3713017" cy="4641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888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527" y="1413164"/>
            <a:ext cx="5098473" cy="1260761"/>
          </a:xfrm>
        </p:spPr>
        <p:txBody>
          <a:bodyPr>
            <a:noAutofit/>
          </a:bodyPr>
          <a:lstStyle/>
          <a:p>
            <a:r>
              <a:rPr lang="tr-TR" sz="3600" dirty="0" smtClean="0"/>
              <a:t/>
            </a:r>
            <a:br>
              <a:rPr lang="tr-TR" sz="3600" dirty="0" smtClean="0"/>
            </a:br>
            <a:r>
              <a:rPr lang="tr-TR" sz="3600" dirty="0"/>
              <a:t/>
            </a:r>
            <a:br>
              <a:rPr lang="tr-TR" sz="3600" dirty="0"/>
            </a:b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00" y="495032"/>
            <a:ext cx="11265189" cy="566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734291" y="1094510"/>
            <a:ext cx="3602182" cy="4708981"/>
          </a:xfrm>
          <a:prstGeom prst="rect">
            <a:avLst/>
          </a:prstGeom>
        </p:spPr>
        <p:txBody>
          <a:bodyPr wrap="square">
            <a:spAutoFit/>
          </a:bodyPr>
          <a:lstStyle/>
          <a:p>
            <a:r>
              <a:rPr lang="tr-TR" sz="2000" dirty="0" smtClean="0">
                <a:solidFill>
                  <a:srgbClr val="FFFF00"/>
                </a:solidFill>
              </a:rPr>
              <a:t>«Ey </a:t>
            </a:r>
            <a:r>
              <a:rPr lang="tr-TR" sz="2000" dirty="0">
                <a:solidFill>
                  <a:srgbClr val="FFFF00"/>
                </a:solidFill>
              </a:rPr>
              <a:t>Rabbimiz</a:t>
            </a:r>
            <a:r>
              <a:rPr lang="tr-TR" sz="2000" dirty="0" smtClean="0">
                <a:solidFill>
                  <a:srgbClr val="FFFF00"/>
                </a:solidFill>
              </a:rPr>
              <a:t>!</a:t>
            </a:r>
          </a:p>
          <a:p>
            <a:r>
              <a:rPr lang="tr-TR" sz="2000" dirty="0" smtClean="0">
                <a:solidFill>
                  <a:srgbClr val="FFFF00"/>
                </a:solidFill>
              </a:rPr>
              <a:t>Unutur veya bilmeden hata yaparsak bizi sorgulama!</a:t>
            </a:r>
          </a:p>
          <a:p>
            <a:r>
              <a:rPr lang="tr-TR" sz="2000" dirty="0" smtClean="0">
                <a:solidFill>
                  <a:srgbClr val="FFFF00"/>
                </a:solidFill>
              </a:rPr>
              <a:t>Ey Rabbimiz!</a:t>
            </a:r>
          </a:p>
          <a:p>
            <a:r>
              <a:rPr lang="tr-TR" sz="2000" dirty="0" smtClean="0">
                <a:solidFill>
                  <a:srgbClr val="FFFF00"/>
                </a:solidFill>
              </a:rPr>
              <a:t>Bizden öncekilere yüklediğin gibi bize de ağır yükler yükleme!</a:t>
            </a:r>
          </a:p>
          <a:p>
            <a:r>
              <a:rPr lang="tr-TR" sz="2000" dirty="0" smtClean="0">
                <a:solidFill>
                  <a:srgbClr val="FFFF00"/>
                </a:solidFill>
              </a:rPr>
              <a:t>Ey Rabbimiz!</a:t>
            </a:r>
          </a:p>
          <a:p>
            <a:r>
              <a:rPr lang="tr-TR" sz="2000" dirty="0" smtClean="0">
                <a:solidFill>
                  <a:srgbClr val="FFFF00"/>
                </a:solidFill>
              </a:rPr>
              <a:t>Güç yetiremeyeceğimiz şeyleri bize taşıtma! </a:t>
            </a:r>
          </a:p>
          <a:p>
            <a:r>
              <a:rPr lang="tr-TR" sz="2000" dirty="0" smtClean="0">
                <a:solidFill>
                  <a:srgbClr val="FFFF00"/>
                </a:solidFill>
              </a:rPr>
              <a:t>Günahlarımızı affet, bizi bağışla ve bize merhamet et. Sen yüce Mevlamızsın, hakikati inkar eden topluluklara karşı bize yardım et!»</a:t>
            </a:r>
          </a:p>
          <a:p>
            <a:r>
              <a:rPr lang="tr-TR" sz="2000" dirty="0" smtClean="0">
                <a:solidFill>
                  <a:srgbClr val="FFFF00"/>
                </a:solidFill>
              </a:rPr>
              <a:t>(Bakara, 2/286.)</a:t>
            </a:r>
            <a:endParaRPr lang="tr-TR" sz="2000" dirty="0">
              <a:solidFill>
                <a:srgbClr val="FFFF00"/>
              </a:solidFill>
            </a:endParaRPr>
          </a:p>
        </p:txBody>
      </p:sp>
      <p:sp>
        <p:nvSpPr>
          <p:cNvPr id="5" name="Dikdörtgen 4"/>
          <p:cNvSpPr/>
          <p:nvPr/>
        </p:nvSpPr>
        <p:spPr>
          <a:xfrm>
            <a:off x="4506646" y="1229032"/>
            <a:ext cx="5768065" cy="1384995"/>
          </a:xfrm>
          <a:prstGeom prst="rect">
            <a:avLst/>
          </a:prstGeom>
        </p:spPr>
        <p:txBody>
          <a:bodyPr wrap="square">
            <a:spAutoFit/>
          </a:bodyPr>
          <a:lstStyle/>
          <a:p>
            <a:r>
              <a:rPr lang="tr-TR" sz="2800" b="1" i="1" dirty="0" smtClean="0">
                <a:ln w="0"/>
                <a:solidFill>
                  <a:srgbClr val="7030A0"/>
                </a:solidFill>
                <a:effectLst>
                  <a:reflection blurRad="6350" stA="53000" endA="300" endPos="35500" dir="5400000" sy="-90000" algn="bl" rotWithShape="0"/>
                </a:effectLst>
              </a:rPr>
              <a:t>Senin </a:t>
            </a:r>
            <a:r>
              <a:rPr lang="tr-TR" sz="2800" b="1" i="1" dirty="0">
                <a:ln w="0"/>
                <a:solidFill>
                  <a:srgbClr val="7030A0"/>
                </a:solidFill>
                <a:effectLst>
                  <a:reflection blurRad="6350" stA="53000" endA="300" endPos="35500" dir="5400000" sy="-90000" algn="bl" rotWithShape="0"/>
                </a:effectLst>
              </a:rPr>
              <a:t>rızan Yarabbi</a:t>
            </a:r>
            <a:r>
              <a:rPr lang="tr-TR" sz="2800" b="1" i="1" dirty="0" smtClean="0">
                <a:ln w="0"/>
                <a:solidFill>
                  <a:srgbClr val="7030A0"/>
                </a:solidFill>
                <a:effectLst>
                  <a:reflection blurRad="6350" stA="53000" endA="300" endPos="35500" dir="5400000" sy="-90000" algn="bl" rotWithShape="0"/>
                </a:effectLst>
              </a:rPr>
              <a:t>…(</a:t>
            </a:r>
            <a:r>
              <a:rPr lang="tr-TR" sz="2800" b="1" i="1" dirty="0" err="1" smtClean="0">
                <a:ln w="0"/>
                <a:solidFill>
                  <a:srgbClr val="7030A0"/>
                </a:solidFill>
                <a:effectLst>
                  <a:reflection blurRad="6350" stA="53000" endA="300" endPos="35500" dir="5400000" sy="-90000" algn="bl" rotWithShape="0"/>
                </a:effectLst>
              </a:rPr>
              <a:t>Ridâke</a:t>
            </a:r>
            <a:r>
              <a:rPr lang="tr-TR" sz="2800" b="1" i="1" dirty="0" smtClean="0">
                <a:ln w="0"/>
                <a:solidFill>
                  <a:srgbClr val="7030A0"/>
                </a:solidFill>
                <a:effectLst>
                  <a:reflection blurRad="6350" stA="53000" endA="300" endPos="35500" dir="5400000" sy="-90000" algn="bl" rotWithShape="0"/>
                </a:effectLst>
              </a:rPr>
              <a:t> </a:t>
            </a:r>
            <a:r>
              <a:rPr lang="tr-TR" sz="2800" b="1" i="1" dirty="0">
                <a:ln w="0"/>
                <a:solidFill>
                  <a:srgbClr val="7030A0"/>
                </a:solidFill>
                <a:effectLst>
                  <a:reflection blurRad="6350" stA="53000" endA="300" endPos="35500" dir="5400000" sy="-90000" algn="bl" rotWithShape="0"/>
                </a:effectLst>
              </a:rPr>
              <a:t>Ya Allah)</a:t>
            </a:r>
            <a:br>
              <a:rPr lang="tr-TR" sz="2800" b="1" i="1" dirty="0">
                <a:ln w="0"/>
                <a:solidFill>
                  <a:srgbClr val="7030A0"/>
                </a:solidFill>
                <a:effectLst>
                  <a:reflection blurRad="6350" stA="53000" endA="300" endPos="35500" dir="5400000" sy="-90000" algn="bl" rotWithShape="0"/>
                </a:effectLst>
              </a:rPr>
            </a:br>
            <a:r>
              <a:rPr lang="tr-TR" sz="2800" b="1" i="1" dirty="0">
                <a:solidFill>
                  <a:srgbClr val="000000"/>
                </a:solidFill>
              </a:rPr>
              <a:t/>
            </a:r>
            <a:br>
              <a:rPr lang="tr-TR" sz="2800" b="1" i="1" dirty="0">
                <a:solidFill>
                  <a:srgbClr val="000000"/>
                </a:solidFill>
              </a:rPr>
            </a:br>
            <a:endParaRPr lang="tr-TR" sz="2800" dirty="0"/>
          </a:p>
        </p:txBody>
      </p:sp>
      <p:sp>
        <p:nvSpPr>
          <p:cNvPr id="6" name="Dikdörtgen 5"/>
          <p:cNvSpPr/>
          <p:nvPr/>
        </p:nvSpPr>
        <p:spPr>
          <a:xfrm>
            <a:off x="5334000" y="5063612"/>
            <a:ext cx="6140245" cy="523220"/>
          </a:xfrm>
          <a:prstGeom prst="rect">
            <a:avLst/>
          </a:prstGeom>
        </p:spPr>
        <p:txBody>
          <a:bodyPr wrap="square">
            <a:spAutoFit/>
          </a:bodyPr>
          <a:lstStyle/>
          <a:p>
            <a:r>
              <a:rPr lang="tr-TR" sz="2800" b="1" i="1" dirty="0">
                <a:ln w="0"/>
                <a:solidFill>
                  <a:schemeClr val="bg1"/>
                </a:solidFill>
                <a:effectLst>
                  <a:reflection blurRad="6350" stA="53000" endA="300" endPos="35500" dir="5400000" sy="-90000" algn="bl" rotWithShape="0"/>
                </a:effectLst>
              </a:rPr>
              <a:t>Hat Sanatında Gölge </a:t>
            </a:r>
            <a:r>
              <a:rPr lang="tr-TR" sz="2800" b="1" i="1" dirty="0" smtClean="0">
                <a:ln w="0"/>
                <a:solidFill>
                  <a:schemeClr val="bg1"/>
                </a:solidFill>
                <a:effectLst>
                  <a:reflection blurRad="6350" stA="53000" endA="300" endPos="35500" dir="5400000" sy="-90000" algn="bl" rotWithShape="0"/>
                </a:effectLst>
              </a:rPr>
              <a:t>Yansıması</a:t>
            </a:r>
            <a:r>
              <a:rPr lang="tr-TR" sz="2400" b="1" i="1" dirty="0" smtClean="0">
                <a:ln w="0"/>
                <a:solidFill>
                  <a:schemeClr val="bg1"/>
                </a:solidFill>
                <a:effectLst>
                  <a:reflection blurRad="6350" stA="53000" endA="300" endPos="35500" dir="5400000" sy="-90000" algn="bl" rotWithShape="0"/>
                </a:effectLst>
              </a:rPr>
              <a:t>…</a:t>
            </a:r>
            <a:endParaRPr lang="tr-TR" sz="2400" dirty="0">
              <a:solidFill>
                <a:schemeClr val="bg1"/>
              </a:solidFill>
            </a:endParaRPr>
          </a:p>
        </p:txBody>
      </p:sp>
    </p:spTree>
    <p:extLst>
      <p:ext uri="{BB962C8B-B14F-4D97-AF65-F5344CB8AC3E}">
        <p14:creationId xmlns:p14="http://schemas.microsoft.com/office/powerpoint/2010/main" val="281343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1382" y="789709"/>
            <a:ext cx="7287491" cy="1842656"/>
          </a:xfrm>
        </p:spPr>
        <p:txBody>
          <a:bodyPr>
            <a:noAutofit/>
          </a:bodyPr>
          <a:lstStyle/>
          <a:p>
            <a:r>
              <a:rPr lang="tr-TR" b="1" dirty="0" smtClean="0"/>
              <a:t/>
            </a:r>
            <a:br>
              <a:rPr lang="tr-TR" b="1" dirty="0" smtClean="0"/>
            </a:br>
            <a:r>
              <a:rPr lang="tr-TR" b="1" dirty="0" smtClean="0"/>
              <a:t>TEŞEKKÜR EDERİZ...</a:t>
            </a:r>
            <a:br>
              <a:rPr lang="tr-TR" b="1" dirty="0" smtClean="0"/>
            </a:br>
            <a:r>
              <a:rPr lang="tr-TR" b="1" dirty="0" smtClean="0"/>
              <a:t/>
            </a:r>
            <a:br>
              <a:rPr lang="tr-TR" b="1" dirty="0" smtClean="0"/>
            </a:br>
            <a:endParaRPr lang="tr-TR" b="1" dirty="0"/>
          </a:p>
        </p:txBody>
      </p:sp>
      <p:sp>
        <p:nvSpPr>
          <p:cNvPr id="3" name="Dikdörtgen 2"/>
          <p:cNvSpPr/>
          <p:nvPr/>
        </p:nvSpPr>
        <p:spPr>
          <a:xfrm>
            <a:off x="290946" y="3380509"/>
            <a:ext cx="6026728" cy="1754326"/>
          </a:xfrm>
          <a:prstGeom prst="rect">
            <a:avLst/>
          </a:prstGeom>
        </p:spPr>
        <p:txBody>
          <a:bodyPr wrap="square">
            <a:spAutoFit/>
          </a:bodyPr>
          <a:lstStyle/>
          <a:p>
            <a:pPr algn="ctr"/>
            <a:r>
              <a:rPr lang="tr-TR" sz="3600" dirty="0"/>
              <a:t>HAZIRLAYAN:</a:t>
            </a:r>
            <a:br>
              <a:rPr lang="tr-TR" sz="3600" dirty="0"/>
            </a:br>
            <a:r>
              <a:rPr lang="tr-TR" sz="3600" dirty="0"/>
              <a:t>ENİSE ERKOÇ</a:t>
            </a:r>
            <a:br>
              <a:rPr lang="tr-TR" sz="3600" dirty="0"/>
            </a:br>
            <a:r>
              <a:rPr lang="tr-TR" sz="3600" dirty="0"/>
              <a:t>AYDIN İL MÜFTÜ YARDIMCISI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564" y="1591262"/>
            <a:ext cx="4786745" cy="3929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6445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Hayat ise, sınanmaların toplamı...</a:t>
            </a:r>
            <a:endParaRPr lang="tr-TR" dirty="0"/>
          </a:p>
        </p:txBody>
      </p:sp>
      <p:sp>
        <p:nvSpPr>
          <p:cNvPr id="3" name="İçerik Yer Tutucusu 2"/>
          <p:cNvSpPr>
            <a:spLocks noGrp="1"/>
          </p:cNvSpPr>
          <p:nvPr>
            <p:ph idx="1"/>
          </p:nvPr>
        </p:nvSpPr>
        <p:spPr>
          <a:xfrm>
            <a:off x="484909" y="1690688"/>
            <a:ext cx="6747163" cy="4377603"/>
          </a:xfrm>
          <a:solidFill>
            <a:schemeClr val="accent4">
              <a:lumMod val="60000"/>
              <a:lumOff val="40000"/>
            </a:schemeClr>
          </a:solidFill>
          <a:ln>
            <a:noFill/>
          </a:ln>
        </p:spPr>
        <p:txBody>
          <a:bodyPr>
            <a:noAutofit/>
          </a:bodyPr>
          <a:lstStyle/>
          <a:p>
            <a:endParaRPr lang="tr-TR" sz="3200" dirty="0" smtClean="0">
              <a:ln w="0">
                <a:noFill/>
              </a:ln>
              <a:gradFill>
                <a:gsLst>
                  <a:gs pos="0">
                    <a:schemeClr val="accent5">
                      <a:lumMod val="50000"/>
                    </a:schemeClr>
                  </a:gs>
                  <a:gs pos="50000">
                    <a:schemeClr val="accent5"/>
                  </a:gs>
                  <a:gs pos="100000">
                    <a:schemeClr val="accent5">
                      <a:lumMod val="60000"/>
                      <a:lumOff val="40000"/>
                    </a:schemeClr>
                  </a:gs>
                </a:gsLst>
                <a:lin ang="5400000"/>
              </a:gradFill>
              <a:effectLst/>
            </a:endParaRPr>
          </a:p>
          <a:p>
            <a:r>
              <a:rPr lang="tr-TR" sz="3200" dirty="0" smtClean="0">
                <a:ln w="0">
                  <a:noFill/>
                </a:ln>
                <a:gradFill>
                  <a:gsLst>
                    <a:gs pos="0">
                      <a:schemeClr val="accent5">
                        <a:lumMod val="50000"/>
                      </a:schemeClr>
                    </a:gs>
                    <a:gs pos="50000">
                      <a:schemeClr val="accent5"/>
                    </a:gs>
                    <a:gs pos="100000">
                      <a:schemeClr val="accent5">
                        <a:lumMod val="60000"/>
                        <a:lumOff val="40000"/>
                      </a:schemeClr>
                    </a:gs>
                  </a:gsLst>
                  <a:lin ang="5400000"/>
                </a:gradFill>
                <a:effectLst/>
              </a:rPr>
              <a:t>“</a:t>
            </a:r>
            <a:r>
              <a:rPr lang="tr-TR" sz="3200" dirty="0">
                <a:ln w="0">
                  <a:noFill/>
                </a:ln>
                <a:gradFill>
                  <a:gsLst>
                    <a:gs pos="0">
                      <a:schemeClr val="accent5">
                        <a:lumMod val="50000"/>
                      </a:schemeClr>
                    </a:gs>
                    <a:gs pos="50000">
                      <a:schemeClr val="accent5"/>
                    </a:gs>
                    <a:gs pos="100000">
                      <a:schemeClr val="accent5">
                        <a:lumMod val="60000"/>
                        <a:lumOff val="40000"/>
                      </a:schemeClr>
                    </a:gs>
                  </a:gsLst>
                  <a:lin ang="5400000"/>
                </a:gradFill>
                <a:effectLst/>
              </a:rPr>
              <a:t>Yemin olsun ki sizi biraz korku, biraz açlık, mallardan, canlardan ve ürünlerden biraz noksanlaştırmak suretiyle imtihan ederiz” (Bakara, 155) </a:t>
            </a:r>
          </a:p>
          <a:p>
            <a:r>
              <a:rPr lang="tr-TR" sz="3200" dirty="0">
                <a:ln w="0">
                  <a:noFill/>
                </a:ln>
                <a:gradFill>
                  <a:gsLst>
                    <a:gs pos="0">
                      <a:schemeClr val="accent5">
                        <a:lumMod val="50000"/>
                      </a:schemeClr>
                    </a:gs>
                    <a:gs pos="50000">
                      <a:schemeClr val="accent5"/>
                    </a:gs>
                    <a:gs pos="100000">
                      <a:schemeClr val="accent5">
                        <a:lumMod val="60000"/>
                        <a:lumOff val="40000"/>
                      </a:schemeClr>
                    </a:gs>
                  </a:gsLst>
                  <a:lin ang="5400000"/>
                </a:gradFill>
                <a:effectLst/>
              </a:rPr>
              <a:t>“Her can ölümü tadacaktır. Sizi bir imtihan olarak hayır ve şer ile deniyoruz” (Enbiyâ, 35)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181" y="2036616"/>
            <a:ext cx="4331765" cy="3268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926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5795" y="855406"/>
            <a:ext cx="6420463" cy="5053781"/>
          </a:xfrm>
        </p:spPr>
        <p:txBody>
          <a:bodyPr>
            <a:normAutofit lnSpcReduction="10000"/>
          </a:bodyPr>
          <a:lstStyle/>
          <a:p>
            <a:r>
              <a:rPr lang="tr-TR" sz="3200" b="1" u="sng" dirty="0" smtClean="0">
                <a:solidFill>
                  <a:srgbClr val="FF0000"/>
                </a:solidFill>
              </a:rPr>
              <a:t>Engellilik nedir? </a:t>
            </a:r>
            <a:endParaRPr lang="tr-TR" sz="3200" b="1" u="sng" dirty="0">
              <a:solidFill>
                <a:srgbClr val="FF0000"/>
              </a:solidFill>
            </a:endParaRPr>
          </a:p>
          <a:p>
            <a:r>
              <a:rPr lang="tr-TR" sz="3200" dirty="0" smtClean="0"/>
              <a:t>Doğuştan veya sonradan herhangi bir nedenle bedensel, zihinsel, ruhsal, duygusal ve sosyal yeteneklerini çeşitli derecelerde kaybetmesi nedeniyle, </a:t>
            </a:r>
          </a:p>
          <a:p>
            <a:r>
              <a:rPr lang="tr-TR" sz="3200" dirty="0" smtClean="0"/>
              <a:t>toplumsal yaşama uyum sağlama ve günlük gereksinimlerini karşılama güçlükleri olan ve korunma ve barınma gibi desteklere ihtiyaç duyan kişilerdir. </a:t>
            </a:r>
            <a:endParaRPr lang="tr-TR" sz="32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99" y="1347018"/>
            <a:ext cx="3302043" cy="4221111"/>
          </a:xfrm>
          <a:prstGeom prst="round2DiagRect">
            <a:avLst>
              <a:gd name="adj1" fmla="val 16667"/>
              <a:gd name="adj2" fmla="val 2082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636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9926" y="365125"/>
            <a:ext cx="10203873" cy="1325563"/>
          </a:xfrm>
        </p:spPr>
        <p:txBody>
          <a:bodyPr/>
          <a:lstStyle/>
          <a:p>
            <a:r>
              <a:rPr lang="tr-TR" b="1" dirty="0" smtClean="0"/>
              <a:t>Engelliliğin Sebepleri</a:t>
            </a:r>
            <a:r>
              <a:rPr lang="tr-TR" dirty="0" smtClean="0"/>
              <a:t> </a:t>
            </a:r>
            <a:endParaRPr lang="tr-TR" dirty="0"/>
          </a:p>
        </p:txBody>
      </p:sp>
      <p:sp>
        <p:nvSpPr>
          <p:cNvPr id="3" name="İçerik Yer Tutucusu 2"/>
          <p:cNvSpPr>
            <a:spLocks noGrp="1"/>
          </p:cNvSpPr>
          <p:nvPr>
            <p:ph idx="1"/>
          </p:nvPr>
        </p:nvSpPr>
        <p:spPr>
          <a:xfrm>
            <a:off x="512618" y="1825625"/>
            <a:ext cx="8908473" cy="4351338"/>
          </a:xfrm>
        </p:spPr>
        <p:txBody>
          <a:bodyPr>
            <a:normAutofit fontScale="92500" lnSpcReduction="20000"/>
          </a:bodyPr>
          <a:lstStyle/>
          <a:p>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 İlâhî irade ve </a:t>
            </a: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imtihan</a:t>
            </a:r>
          </a:p>
          <a:p>
            <a:r>
              <a:rPr lang="tr-TR" dirty="0" smtClean="0"/>
              <a:t>“De </a:t>
            </a:r>
            <a:r>
              <a:rPr lang="tr-TR" dirty="0"/>
              <a:t>ki: Bize ancak Allah’ın yazdığı (takdir ettiği) şey isabet eder” (Tevbe, 51), </a:t>
            </a:r>
            <a:endParaRPr lang="tr-TR" dirty="0" smtClean="0"/>
          </a:p>
          <a:p>
            <a:r>
              <a:rPr lang="tr-TR" dirty="0" smtClean="0"/>
              <a:t>“</a:t>
            </a:r>
            <a:r>
              <a:rPr lang="tr-TR" dirty="0"/>
              <a:t>Ne yeryüzünde, ne de kendi canlarınızda meydana gelen hiçbir musibet yoktur ki biz onu yaratmadan önce bir kitapta yazılmış olmasın. Doğrusu bu, Allah’a </a:t>
            </a:r>
            <a:r>
              <a:rPr lang="tr-TR" dirty="0" smtClean="0"/>
              <a:t>kolaydır. Elinizden </a:t>
            </a:r>
            <a:r>
              <a:rPr lang="tr-TR" dirty="0"/>
              <a:t>çıkana, kaybettiğiniz şeylere üzülmeyesiniz ve Allah’ın verdiği şeyler ile sevinip şımarmayasınız”</a:t>
            </a:r>
            <a:r>
              <a:rPr lang="tr-TR" dirty="0" smtClean="0"/>
              <a:t>.  </a:t>
            </a:r>
            <a:r>
              <a:rPr lang="tr-TR" dirty="0"/>
              <a:t>(Hadîd, </a:t>
            </a:r>
            <a:r>
              <a:rPr lang="tr-TR" dirty="0" smtClean="0"/>
              <a:t>22-23</a:t>
            </a:r>
            <a:r>
              <a:rPr lang="tr-TR" dirty="0"/>
              <a:t>. </a:t>
            </a:r>
            <a:r>
              <a:rPr lang="tr-TR" dirty="0" smtClean="0"/>
              <a:t>)</a:t>
            </a:r>
          </a:p>
          <a:p>
            <a:r>
              <a:rPr lang="tr-TR" dirty="0"/>
              <a:t> </a:t>
            </a: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 İnsanların </a:t>
            </a:r>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hata ve kusurları</a:t>
            </a:r>
            <a:r>
              <a:rPr lang="tr-TR" dirty="0"/>
              <a:t> </a:t>
            </a:r>
            <a:br>
              <a:rPr lang="tr-TR" dirty="0"/>
            </a:br>
            <a:r>
              <a:rPr lang="tr-TR" dirty="0"/>
              <a:t>“Başınıza gelen herhangi bir musibet kendi ellerinizin yaptığı (işler, kusurlar) yüzündendir. Allah yaptıklarınızın çoğunu affediyor (de bu yüzden size musibet vermiyor)” (Şura, 30) </a:t>
            </a:r>
            <a:br>
              <a:rPr lang="tr-TR" dirty="0"/>
            </a:br>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2719" t="4908" r="10672" b="2148"/>
          <a:stretch/>
        </p:blipFill>
        <p:spPr>
          <a:xfrm>
            <a:off x="9421091" y="2205543"/>
            <a:ext cx="2396837" cy="35915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7441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5344" y="365125"/>
            <a:ext cx="10148455" cy="1325563"/>
          </a:xfrm>
        </p:spPr>
        <p:txBody>
          <a:bodyPr/>
          <a:lstStyle/>
          <a:p>
            <a:r>
              <a:rPr lang="tr-TR" b="1" dirty="0" smtClean="0">
                <a:solidFill>
                  <a:srgbClr val="FF0000"/>
                </a:solidFill>
              </a:rPr>
              <a:t>Kuran’da Engellilik- Görme Engellilik-1</a:t>
            </a:r>
            <a:endParaRPr lang="tr-TR" b="1" dirty="0">
              <a:solidFill>
                <a:srgbClr val="FF0000"/>
              </a:solidFill>
            </a:endParaRPr>
          </a:p>
        </p:txBody>
      </p:sp>
      <p:sp>
        <p:nvSpPr>
          <p:cNvPr id="3" name="İçerik Yer Tutucusu 2"/>
          <p:cNvSpPr>
            <a:spLocks noGrp="1"/>
          </p:cNvSpPr>
          <p:nvPr>
            <p:ph idx="1"/>
          </p:nvPr>
        </p:nvSpPr>
        <p:spPr>
          <a:xfrm>
            <a:off x="942108" y="1690688"/>
            <a:ext cx="10411691" cy="4486275"/>
          </a:xfrm>
        </p:spPr>
        <p:txBody>
          <a:bodyPr/>
          <a:lstStyle/>
          <a:p>
            <a:r>
              <a:rPr lang="tr-TR" dirty="0"/>
              <a:t>Görme engelliliği, Kur’an’da 28 ayette geçer. Bunlardan sadece 10'u fiziksel anlamda olup 6'sı dünya hayatı, 4‘ü de âhiret hayatı ile ilgilidir. </a:t>
            </a:r>
          </a:p>
          <a:p>
            <a:r>
              <a:rPr lang="tr-TR" dirty="0"/>
              <a:t>Hakikî anlamda körlük; Kur’an’da sorumluluk, benzetme, değer verme ve tedavi bağlamında </a:t>
            </a:r>
            <a:r>
              <a:rPr lang="tr-TR" dirty="0" smtClean="0"/>
              <a:t>geçer:</a:t>
            </a:r>
            <a:endParaRPr lang="tr-TR" dirty="0"/>
          </a:p>
          <a:p>
            <a:r>
              <a:rPr lang="tr-TR" dirty="0">
                <a:ln w="0"/>
                <a:solidFill>
                  <a:schemeClr val="accent1"/>
                </a:solidFill>
                <a:effectLst>
                  <a:outerShdw blurRad="38100" dist="25400" dir="5400000" algn="ctr" rotWithShape="0">
                    <a:srgbClr val="6E747A">
                      <a:alpha val="43000"/>
                    </a:srgbClr>
                  </a:outerShdw>
                </a:effectLst>
              </a:rPr>
              <a:t>Sorumluluk bağlamında</a:t>
            </a:r>
            <a:r>
              <a:rPr lang="tr-TR" dirty="0"/>
              <a:t>:</a:t>
            </a:r>
          </a:p>
          <a:p>
            <a:r>
              <a:rPr lang="tr-TR" dirty="0"/>
              <a:t> İslâm, insanları ancak güçleri nispetinde sorumlu tutar (Bakara, 284)</a:t>
            </a:r>
          </a:p>
          <a:p>
            <a:r>
              <a:rPr lang="tr-TR" dirty="0"/>
              <a:t>“</a:t>
            </a:r>
            <a:r>
              <a:rPr lang="tr-TR" i="1" dirty="0"/>
              <a:t>Köre güçlük </a:t>
            </a:r>
            <a:r>
              <a:rPr lang="tr-TR" i="1" dirty="0" smtClean="0"/>
              <a:t>yoktur,</a:t>
            </a:r>
            <a:r>
              <a:rPr lang="tr-TR" i="1" dirty="0"/>
              <a:t> </a:t>
            </a:r>
            <a:r>
              <a:rPr lang="tr-TR" i="1" dirty="0" smtClean="0"/>
              <a:t>topala güçlük yoktur, hastaya güçlük yoktur...</a:t>
            </a:r>
            <a:r>
              <a:rPr lang="tr-TR" dirty="0" smtClean="0"/>
              <a:t>” </a:t>
            </a:r>
            <a:r>
              <a:rPr lang="tr-TR" dirty="0"/>
              <a:t>(Nur, 61; Fetih, 17). Bu ayet, ortopedik özürlülerin savaşa katılma zorunlululuğunun olmadığını ifade eder.</a:t>
            </a:r>
          </a:p>
          <a:p>
            <a:endParaRPr lang="tr-TR" dirty="0"/>
          </a:p>
        </p:txBody>
      </p:sp>
    </p:spTree>
    <p:extLst>
      <p:ext uri="{BB962C8B-B14F-4D97-AF65-F5344CB8AC3E}">
        <p14:creationId xmlns:p14="http://schemas.microsoft.com/office/powerpoint/2010/main" val="252801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1490" y="365125"/>
            <a:ext cx="10162309" cy="1325563"/>
          </a:xfrm>
        </p:spPr>
        <p:txBody>
          <a:bodyPr/>
          <a:lstStyle/>
          <a:p>
            <a:r>
              <a:rPr lang="tr-TR" b="1" dirty="0" smtClean="0">
                <a:solidFill>
                  <a:srgbClr val="FF0000"/>
                </a:solidFill>
              </a:rPr>
              <a:t>Görme Engellilik-2</a:t>
            </a:r>
            <a:endParaRPr lang="tr-TR" b="1" dirty="0">
              <a:solidFill>
                <a:srgbClr val="FF0000"/>
              </a:solidFill>
            </a:endParaRPr>
          </a:p>
        </p:txBody>
      </p:sp>
      <p:sp>
        <p:nvSpPr>
          <p:cNvPr id="3" name="İçerik Yer Tutucusu 2"/>
          <p:cNvSpPr>
            <a:spLocks noGrp="1"/>
          </p:cNvSpPr>
          <p:nvPr>
            <p:ph idx="1"/>
          </p:nvPr>
        </p:nvSpPr>
        <p:spPr/>
        <p:txBody>
          <a:bodyPr/>
          <a:lstStyle/>
          <a:p>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Benzetme </a:t>
            </a: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bağlamında</a:t>
            </a:r>
            <a:r>
              <a:rPr lang="tr-TR" dirty="0" smtClean="0"/>
              <a:t>. </a:t>
            </a:r>
            <a:r>
              <a:rPr lang="tr-TR" dirty="0"/>
              <a:t>Allah, inkâr edip isyan edenler ile iman edip sâlih amel </a:t>
            </a:r>
            <a:r>
              <a:rPr lang="tr-TR" dirty="0" smtClean="0"/>
              <a:t>işleyenler arasında mukayese yapar. </a:t>
            </a:r>
          </a:p>
          <a:p>
            <a:r>
              <a:rPr lang="tr-TR" dirty="0" smtClean="0"/>
              <a:t>“</a:t>
            </a:r>
            <a:r>
              <a:rPr lang="tr-TR" i="1" dirty="0"/>
              <a:t>Bu iki zümrenin durumu kör ve sağır ile gören ve işiten kimseler gibidir. Bunların durumları hiç birbirlerine denk olur mu? Hâlâ düşünmez misiniz</a:t>
            </a:r>
            <a:r>
              <a:rPr lang="tr-TR" dirty="0"/>
              <a:t>?” (Hûd, 24). </a:t>
            </a:r>
            <a:endParaRPr lang="tr-TR" dirty="0" smtClean="0"/>
          </a:p>
          <a:p>
            <a:r>
              <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Değer verme bağlamında</a:t>
            </a:r>
            <a:r>
              <a:rPr lang="tr-TR" dirty="0"/>
              <a:t>; Allah’a ve peygambere yönelen görme özürlü insan, inkâr edip isyan eden zengin ve itibarlı insandan daha değerlidir. Bu husus, Abese suresinin ilk on iki ayetinde açıkça </a:t>
            </a:r>
            <a:r>
              <a:rPr lang="tr-TR" dirty="0" smtClean="0"/>
              <a:t>bildirilir.</a:t>
            </a:r>
            <a:endParaRPr lang="tr-TR" dirty="0"/>
          </a:p>
        </p:txBody>
      </p:sp>
    </p:spTree>
    <p:extLst>
      <p:ext uri="{BB962C8B-B14F-4D97-AF65-F5344CB8AC3E}">
        <p14:creationId xmlns:p14="http://schemas.microsoft.com/office/powerpoint/2010/main" val="387541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26473"/>
            <a:ext cx="9940636" cy="1108797"/>
          </a:xfrm>
        </p:spPr>
        <p:txBody>
          <a:bodyPr>
            <a:normAutofit fontScale="90000"/>
          </a:bodyPr>
          <a:lstStyle/>
          <a:p>
            <a:r>
              <a:rPr lang="tr-TR" sz="3600" b="1" dirty="0">
                <a:solidFill>
                  <a:srgbClr val="FF0000"/>
                </a:solidFill>
              </a:rPr>
              <a:t>«Herhangi bir kulumu gözlerinden mahrum bırakmak suretiyle imtihana tabi tuttuğumda, sabrederse, gözlerine karşılık ona cenneti veririm.» </a:t>
            </a:r>
            <a:r>
              <a:rPr lang="tr-TR" sz="3600" b="1" dirty="0" smtClean="0">
                <a:solidFill>
                  <a:srgbClr val="FF0000"/>
                </a:solidFill>
              </a:rPr>
              <a:t>(</a:t>
            </a:r>
            <a:r>
              <a:rPr lang="tr-TR" sz="3600" dirty="0" smtClean="0"/>
              <a:t>Buhari</a:t>
            </a:r>
            <a:r>
              <a:rPr lang="tr-TR" sz="3600" dirty="0"/>
              <a:t>, Merda,7</a:t>
            </a:r>
            <a:r>
              <a:rPr lang="tr-TR" sz="3600" dirty="0" smtClean="0"/>
              <a:t>.)</a:t>
            </a:r>
            <a:endParaRPr lang="tr-TR" dirty="0"/>
          </a:p>
        </p:txBody>
      </p:sp>
      <p:sp>
        <p:nvSpPr>
          <p:cNvPr id="3" name="İçerik Yer Tutucusu 2"/>
          <p:cNvSpPr>
            <a:spLocks noGrp="1"/>
          </p:cNvSpPr>
          <p:nvPr>
            <p:ph idx="1"/>
          </p:nvPr>
        </p:nvSpPr>
        <p:spPr>
          <a:xfrm>
            <a:off x="443346" y="2216727"/>
            <a:ext cx="7827818" cy="3960236"/>
          </a:xfrm>
        </p:spPr>
        <p:txBody>
          <a:bodyPr/>
          <a:lstStyle/>
          <a:p>
            <a:pPr marL="0" indent="0">
              <a:buNone/>
            </a:pPr>
            <a:r>
              <a:rPr lang="tr-TR" dirty="0" smtClean="0"/>
              <a:t>«Görme engelli birisine yol göstermek, işitme ve konuşma engelliyle iletişime geçmek sadaka sayılır.» (İbn Hanbel, V, 169.)</a:t>
            </a:r>
          </a:p>
          <a:p>
            <a:pPr marL="0" indent="0">
              <a:buNone/>
            </a:pPr>
            <a:r>
              <a:rPr lang="tr-TR" dirty="0" smtClean="0"/>
              <a:t>Abdullah b. Ümmi Mektum, Mescid-i Nebevi’de müezzin idi. Veda Haccında ve Uhud Savaşına gidişi de dahil, Hz. Peygamberimiz (a.s.) onu Medine dışına çıktığında vekil bırakırdı. Böylece engelliler, asr-ı saadette sosyal hayata yoğun bir şekilde katılma imkanı buldular.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164" y="2214280"/>
            <a:ext cx="3574472" cy="3105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85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272" y="365126"/>
            <a:ext cx="10522527" cy="993054"/>
          </a:xfrm>
        </p:spPr>
        <p:txBody>
          <a:bodyPr/>
          <a:lstStyle/>
          <a:p>
            <a:r>
              <a:rPr lang="tr-TR" b="1" dirty="0" smtClean="0">
                <a:ln w="22225">
                  <a:solidFill>
                    <a:schemeClr val="accent2"/>
                  </a:solidFill>
                  <a:prstDash val="solid"/>
                </a:ln>
                <a:solidFill>
                  <a:schemeClr val="accent2">
                    <a:lumMod val="40000"/>
                    <a:lumOff val="60000"/>
                  </a:schemeClr>
                </a:solidFill>
              </a:rPr>
              <a:t>Kokması için Gülü</a:t>
            </a:r>
            <a:r>
              <a:rPr lang="tr-TR" b="1" dirty="0">
                <a:ln w="22225">
                  <a:solidFill>
                    <a:schemeClr val="accent2"/>
                  </a:solidFill>
                  <a:prstDash val="solid"/>
                </a:ln>
                <a:solidFill>
                  <a:schemeClr val="accent2">
                    <a:lumMod val="40000"/>
                    <a:lumOff val="60000"/>
                  </a:schemeClr>
                </a:solidFill>
              </a:rPr>
              <a:t>, </a:t>
            </a:r>
            <a:r>
              <a:rPr lang="tr-TR" b="1" dirty="0" smtClean="0">
                <a:ln w="22225">
                  <a:solidFill>
                    <a:schemeClr val="accent2"/>
                  </a:solidFill>
                  <a:prstDash val="solid"/>
                </a:ln>
                <a:solidFill>
                  <a:schemeClr val="accent2">
                    <a:lumMod val="40000"/>
                    <a:lumOff val="60000"/>
                  </a:schemeClr>
                </a:solidFill>
              </a:rPr>
              <a:t>bazen sarsmak gerekir...</a:t>
            </a:r>
            <a:endParaRPr lang="tr-TR" b="1" dirty="0">
              <a:ln w="22225">
                <a:solidFill>
                  <a:schemeClr val="accent2"/>
                </a:solidFill>
                <a:prstDash val="solid"/>
              </a:ln>
              <a:solidFill>
                <a:schemeClr val="accent2">
                  <a:lumMod val="40000"/>
                  <a:lumOff val="6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4" y="1246909"/>
            <a:ext cx="10739306" cy="5512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ikdörtgen 4"/>
          <p:cNvSpPr/>
          <p:nvPr/>
        </p:nvSpPr>
        <p:spPr>
          <a:xfrm>
            <a:off x="1593273" y="1358179"/>
            <a:ext cx="9601200" cy="5262979"/>
          </a:xfrm>
          <a:prstGeom prst="rect">
            <a:avLst/>
          </a:prstGeom>
        </p:spPr>
        <p:txBody>
          <a:bodyPr wrap="square">
            <a:spAutoFit/>
          </a:bodyPr>
          <a:lstStyle/>
          <a:p>
            <a:r>
              <a:rPr lang="tr-TR" sz="2400" dirty="0"/>
              <a:t>Peygamber </a:t>
            </a:r>
            <a:r>
              <a:rPr lang="tr-TR" sz="2400" dirty="0" smtClean="0"/>
              <a:t>Efendimiz (a.s.), </a:t>
            </a:r>
            <a:r>
              <a:rPr lang="tr-TR" sz="2400" dirty="0"/>
              <a:t>Mekke’nin zengin ve ileri gelenlerinden Ebu Cehil (Amr ibn Hişâm), Ümeyye İbn Ebi Halef, Abbâs İbn Abdülmuttalib ve Utbe </a:t>
            </a:r>
            <a:r>
              <a:rPr lang="tr-TR" sz="2400" dirty="0" smtClean="0"/>
              <a:t>İbn </a:t>
            </a:r>
            <a:r>
              <a:rPr lang="tr-TR" sz="2400" dirty="0"/>
              <a:t>Ebi Rebi’a ile özel bir görüşme </a:t>
            </a:r>
            <a:r>
              <a:rPr lang="tr-TR" sz="2400" dirty="0" smtClean="0"/>
              <a:t>yaparak onları </a:t>
            </a:r>
            <a:r>
              <a:rPr lang="tr-TR" sz="2400" dirty="0"/>
              <a:t>İslâm’a davet eder. </a:t>
            </a:r>
            <a:r>
              <a:rPr lang="tr-TR" sz="2400" dirty="0" smtClean="0"/>
              <a:t>O (a.s.) İslâm’ın </a:t>
            </a:r>
            <a:r>
              <a:rPr lang="tr-TR" sz="2400" dirty="0"/>
              <a:t>güçlenmesi açısından bu kimselerin Müslüman olmalarını çok </a:t>
            </a:r>
            <a:r>
              <a:rPr lang="tr-TR" sz="2400" dirty="0" smtClean="0"/>
              <a:t>arzulamıştır</a:t>
            </a:r>
            <a:r>
              <a:rPr lang="tr-TR" sz="2400" dirty="0"/>
              <a:t>. Peygamberimiz, Ümeyye </a:t>
            </a:r>
            <a:r>
              <a:rPr lang="tr-TR" sz="2400" dirty="0" smtClean="0"/>
              <a:t>İbn </a:t>
            </a:r>
            <a:r>
              <a:rPr lang="tr-TR" sz="2400" dirty="0"/>
              <a:t>Halef ile konuşurken Fihr oğullarından Abdullah </a:t>
            </a:r>
            <a:r>
              <a:rPr lang="tr-TR" sz="2400" dirty="0" smtClean="0"/>
              <a:t>İbn </a:t>
            </a:r>
            <a:r>
              <a:rPr lang="tr-TR" sz="2400" dirty="0"/>
              <a:t>Ümmi Mektum adında görme özürlü </a:t>
            </a:r>
            <a:r>
              <a:rPr lang="tr-TR" sz="2400" dirty="0" smtClean="0"/>
              <a:t>bir sahabi </a:t>
            </a:r>
            <a:r>
              <a:rPr lang="tr-TR" sz="2400" dirty="0"/>
              <a:t>gelir ve Peygamberimizden kendisine </a:t>
            </a:r>
            <a:r>
              <a:rPr lang="tr-TR" sz="2400" dirty="0" smtClean="0"/>
              <a:t>Kuran’dan </a:t>
            </a:r>
            <a:r>
              <a:rPr lang="tr-TR" sz="2400" dirty="0"/>
              <a:t>bir ayet okumasını ister. </a:t>
            </a:r>
            <a:endParaRPr lang="tr-TR" sz="2400" dirty="0" smtClean="0"/>
          </a:p>
          <a:p>
            <a:r>
              <a:rPr lang="tr-TR" sz="2400" dirty="0" smtClean="0"/>
              <a:t>‘</a:t>
            </a:r>
            <a:r>
              <a:rPr lang="tr-TR" sz="2400" b="1" i="1" dirty="0"/>
              <a:t>Ey Allah’ın Peygamberi! Allah’ın sana öğrettiklerinden bana öğret</a:t>
            </a:r>
            <a:r>
              <a:rPr lang="tr-TR" sz="2400" dirty="0"/>
              <a:t>’ der. Peygamberimiz (s.a.s.), sözünün kesilmesinden hoşlanmaz, yüzünü ekşitir, başını çevirir ve diğerlerine döner. Peygamberimiz sözünü bitirip kalkacağı sırada vahiy gelir, Abese suresinin konu ile ilgili ayetleri iner. </a:t>
            </a:r>
            <a:br>
              <a:rPr lang="tr-TR" sz="2400" dirty="0"/>
            </a:br>
            <a:r>
              <a:rPr lang="tr-TR" sz="2400" dirty="0"/>
              <a:t>Bunun üzerine Peygamber efendimiz (s.a.s</a:t>
            </a:r>
            <a:r>
              <a:rPr lang="tr-TR" sz="2400" dirty="0" smtClean="0"/>
              <a:t>.) </a:t>
            </a:r>
            <a:r>
              <a:rPr lang="tr-TR" sz="2400" dirty="0"/>
              <a:t>kalkar Abdullah </a:t>
            </a:r>
            <a:r>
              <a:rPr lang="tr-TR" sz="2400" dirty="0" smtClean="0"/>
              <a:t>İbn </a:t>
            </a:r>
            <a:r>
              <a:rPr lang="tr-TR" sz="2400" dirty="0"/>
              <a:t>Ümmi Mektum’a ikram eder, onunla konuşur, hatrını ve bir ihtiyacının olup olmadığını sorarak onunla bizzat ilgilenir. </a:t>
            </a:r>
          </a:p>
        </p:txBody>
      </p:sp>
    </p:spTree>
    <p:extLst>
      <p:ext uri="{BB962C8B-B14F-4D97-AF65-F5344CB8AC3E}">
        <p14:creationId xmlns:p14="http://schemas.microsoft.com/office/powerpoint/2010/main" val="19045471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715</TotalTime>
  <Words>1005</Words>
  <Application>Microsoft Office PowerPoint</Application>
  <PresentationFormat>Geniş ekran</PresentationFormat>
  <Paragraphs>81</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İslam’ın Engelliliğe Bakışı </vt:lpstr>
      <vt:lpstr>İnsan, en değerli varlık...</vt:lpstr>
      <vt:lpstr>Hayat ise, sınanmaların toplamı...</vt:lpstr>
      <vt:lpstr>PowerPoint Sunusu</vt:lpstr>
      <vt:lpstr>Engelliliğin Sebepleri </vt:lpstr>
      <vt:lpstr>Kuran’da Engellilik- Görme Engellilik-1</vt:lpstr>
      <vt:lpstr>Görme Engellilik-2</vt:lpstr>
      <vt:lpstr>«Herhangi bir kulumu gözlerinden mahrum bırakmak suretiyle imtihana tabi tuttuğumda, sabrederse, gözlerine karşılık ona cenneti veririm.» (Buhari, Merda,7.)</vt:lpstr>
      <vt:lpstr>Kokması için Gülü, bazen sarsmak gerekir...</vt:lpstr>
      <vt:lpstr>«İnsana, başladığı gibi bitirmenin sevinci yeter.   Buna «istikamet» diyoruz.»</vt:lpstr>
      <vt:lpstr>PowerPoint Sunusu</vt:lpstr>
      <vt:lpstr>PowerPoint Sunusu</vt:lpstr>
      <vt:lpstr>PowerPoint Sunusu</vt:lpstr>
      <vt:lpstr>Kuran’da İşitme Engellilik-1</vt:lpstr>
      <vt:lpstr>PowerPoint Sunusu</vt:lpstr>
      <vt:lpstr>Kuran’da Konuşma Engellilik</vt:lpstr>
      <vt:lpstr>Kuran’da Zihinsel Engellilik</vt:lpstr>
      <vt:lpstr>PowerPoint Sunusu</vt:lpstr>
      <vt:lpstr>Bir insanın kişiliği; diğer insanlardan daha az şansa sahip olanlara karşı davranış biçimine göre ölçülür.</vt:lpstr>
      <vt:lpstr>PowerPoint Sunusu</vt:lpstr>
      <vt:lpstr>   «Sözümle, davranışımla ve bana verdiğin imkanlarla,  başkasını üzüntüye ve mutsuzluğa sevk etmekten  Sana sığınırım Allah’ım!»  </vt:lpstr>
      <vt:lpstr>  </vt:lpstr>
      <vt:lpstr> TEŞEKKÜR EDERİZ...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PC</cp:lastModifiedBy>
  <cp:revision>56</cp:revision>
  <dcterms:created xsi:type="dcterms:W3CDTF">2018-12-14T07:07:21Z</dcterms:created>
  <dcterms:modified xsi:type="dcterms:W3CDTF">2019-01-18T12:09:29Z</dcterms:modified>
</cp:coreProperties>
</file>